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xml" ContentType="application/vnd.openxmlformats-officedocument.presentationml.tags+xml"/>
  <Override PartName="/ppt/notesSlides/notesSlide38.xml" ContentType="application/vnd.openxmlformats-officedocument.presentationml.notesSlide+xml"/>
  <Override PartName="/ppt/tags/tag8.xml" ContentType="application/vnd.openxmlformats-officedocument.presentationml.tags+xml"/>
  <Override PartName="/ppt/notesSlides/notesSlide39.xml" ContentType="application/vnd.openxmlformats-officedocument.presentationml.notesSlide+xml"/>
  <Override PartName="/ppt/tags/tag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94" r:id="rId4"/>
  </p:sldMasterIdLst>
  <p:notesMasterIdLst>
    <p:notesMasterId r:id="rId110"/>
  </p:notesMasterIdLst>
  <p:sldIdLst>
    <p:sldId id="256" r:id="rId5"/>
    <p:sldId id="2980" r:id="rId6"/>
    <p:sldId id="2973" r:id="rId7"/>
    <p:sldId id="2963" r:id="rId8"/>
    <p:sldId id="995" r:id="rId9"/>
    <p:sldId id="996" r:id="rId10"/>
    <p:sldId id="2965" r:id="rId11"/>
    <p:sldId id="265" r:id="rId12"/>
    <p:sldId id="2959" r:id="rId13"/>
    <p:sldId id="2946" r:id="rId14"/>
    <p:sldId id="2950" r:id="rId15"/>
    <p:sldId id="2951" r:id="rId16"/>
    <p:sldId id="2948" r:id="rId17"/>
    <p:sldId id="2949" r:id="rId18"/>
    <p:sldId id="2939" r:id="rId19"/>
    <p:sldId id="990" r:id="rId20"/>
    <p:sldId id="2940" r:id="rId21"/>
    <p:sldId id="2941" r:id="rId22"/>
    <p:sldId id="2964" r:id="rId23"/>
    <p:sldId id="2971" r:id="rId24"/>
    <p:sldId id="382" r:id="rId25"/>
    <p:sldId id="379" r:id="rId26"/>
    <p:sldId id="380" r:id="rId27"/>
    <p:sldId id="392" r:id="rId28"/>
    <p:sldId id="377" r:id="rId29"/>
    <p:sldId id="1074" r:id="rId30"/>
    <p:sldId id="2969" r:id="rId31"/>
    <p:sldId id="2970" r:id="rId32"/>
    <p:sldId id="1073" r:id="rId33"/>
    <p:sldId id="2972" r:id="rId34"/>
    <p:sldId id="2957" r:id="rId35"/>
    <p:sldId id="2672" r:id="rId36"/>
    <p:sldId id="405" r:id="rId37"/>
    <p:sldId id="406" r:id="rId38"/>
    <p:sldId id="2674" r:id="rId39"/>
    <p:sldId id="2947" r:id="rId40"/>
    <p:sldId id="2677" r:id="rId41"/>
    <p:sldId id="393" r:id="rId42"/>
    <p:sldId id="426" r:id="rId43"/>
    <p:sldId id="2678" r:id="rId44"/>
    <p:sldId id="424" r:id="rId45"/>
    <p:sldId id="425" r:id="rId46"/>
    <p:sldId id="2679" r:id="rId47"/>
    <p:sldId id="430" r:id="rId48"/>
    <p:sldId id="402" r:id="rId49"/>
    <p:sldId id="403" r:id="rId50"/>
    <p:sldId id="408" r:id="rId51"/>
    <p:sldId id="2738" r:id="rId52"/>
    <p:sldId id="431" r:id="rId53"/>
    <p:sldId id="2958" r:id="rId54"/>
    <p:sldId id="2937" r:id="rId55"/>
    <p:sldId id="2938" r:id="rId56"/>
    <p:sldId id="2933" r:id="rId57"/>
    <p:sldId id="2934" r:id="rId58"/>
    <p:sldId id="2935" r:id="rId59"/>
    <p:sldId id="2936" r:id="rId60"/>
    <p:sldId id="2961" r:id="rId61"/>
    <p:sldId id="2974" r:id="rId62"/>
    <p:sldId id="2966" r:id="rId63"/>
    <p:sldId id="2967" r:id="rId64"/>
    <p:sldId id="2671" r:id="rId65"/>
    <p:sldId id="263" r:id="rId66"/>
    <p:sldId id="2904" r:id="rId67"/>
    <p:sldId id="2975" r:id="rId68"/>
    <p:sldId id="2884" r:id="rId69"/>
    <p:sldId id="2919" r:id="rId70"/>
    <p:sldId id="2952" r:id="rId71"/>
    <p:sldId id="2942" r:id="rId72"/>
    <p:sldId id="2943" r:id="rId73"/>
    <p:sldId id="2920" r:id="rId74"/>
    <p:sldId id="968" r:id="rId75"/>
    <p:sldId id="2944" r:id="rId76"/>
    <p:sldId id="2945" r:id="rId77"/>
    <p:sldId id="939" r:id="rId78"/>
    <p:sldId id="2932" r:id="rId79"/>
    <p:sldId id="977" r:id="rId80"/>
    <p:sldId id="1053" r:id="rId81"/>
    <p:sldId id="2918" r:id="rId82"/>
    <p:sldId id="2897" r:id="rId83"/>
    <p:sldId id="1070" r:id="rId84"/>
    <p:sldId id="1071" r:id="rId85"/>
    <p:sldId id="1072" r:id="rId86"/>
    <p:sldId id="1060" r:id="rId87"/>
    <p:sldId id="2896" r:id="rId88"/>
    <p:sldId id="2968" r:id="rId89"/>
    <p:sldId id="2953" r:id="rId90"/>
    <p:sldId id="2954" r:id="rId91"/>
    <p:sldId id="2955" r:id="rId92"/>
    <p:sldId id="2956" r:id="rId93"/>
    <p:sldId id="2916" r:id="rId94"/>
    <p:sldId id="2721" r:id="rId95"/>
    <p:sldId id="2719" r:id="rId96"/>
    <p:sldId id="923" r:id="rId97"/>
    <p:sldId id="525" r:id="rId98"/>
    <p:sldId id="863" r:id="rId99"/>
    <p:sldId id="2960" r:id="rId100"/>
    <p:sldId id="1075" r:id="rId101"/>
    <p:sldId id="987" r:id="rId102"/>
    <p:sldId id="1069" r:id="rId103"/>
    <p:sldId id="2977" r:id="rId104"/>
    <p:sldId id="2976" r:id="rId105"/>
    <p:sldId id="2962" r:id="rId106"/>
    <p:sldId id="2978" r:id="rId107"/>
    <p:sldId id="2979" r:id="rId108"/>
    <p:sldId id="2930" r:id="rId10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9BC88A-7C4D-2543-83C3-DC25664EEAF1}">
          <p14:sldIdLst>
            <p14:sldId id="256"/>
            <p14:sldId id="2980"/>
          </p14:sldIdLst>
        </p14:section>
        <p14:section name="Setting Context" id="{0AF789F6-6C37-7342-A20F-63293FBC87C7}">
          <p14:sldIdLst>
            <p14:sldId id="2973"/>
            <p14:sldId id="2963"/>
            <p14:sldId id="995"/>
            <p14:sldId id="996"/>
            <p14:sldId id="2965"/>
            <p14:sldId id="265"/>
            <p14:sldId id="2959"/>
            <p14:sldId id="2946"/>
            <p14:sldId id="2950"/>
            <p14:sldId id="2951"/>
            <p14:sldId id="2948"/>
            <p14:sldId id="2949"/>
            <p14:sldId id="2939"/>
            <p14:sldId id="990"/>
            <p14:sldId id="2940"/>
            <p14:sldId id="2941"/>
            <p14:sldId id="2964"/>
            <p14:sldId id="2971"/>
            <p14:sldId id="382"/>
          </p14:sldIdLst>
        </p14:section>
        <p14:section name="Goal: Creating a Universal Computing Infrastructure" id="{3F8AB949-2FFB-9D4E-8741-9A7D6C2DB851}">
          <p14:sldIdLst>
            <p14:sldId id="379"/>
            <p14:sldId id="380"/>
            <p14:sldId id="392"/>
            <p14:sldId id="377"/>
            <p14:sldId id="1074"/>
            <p14:sldId id="2969"/>
            <p14:sldId id="2970"/>
            <p14:sldId id="1073"/>
          </p14:sldIdLst>
        </p14:section>
        <p14:section name="Criteria: Sound and Complete" id="{C12D9AC0-99E1-CC44-9D29-7C74ADF8834C}">
          <p14:sldIdLst>
            <p14:sldId id="2972"/>
            <p14:sldId id="2957"/>
          </p14:sldIdLst>
        </p14:section>
        <p14:section name="Output: Architectural Design" id="{600C205D-D8BF-5C4F-A6DC-9497C838B93D}">
          <p14:sldIdLst>
            <p14:sldId id="2672"/>
            <p14:sldId id="405"/>
          </p14:sldIdLst>
        </p14:section>
        <p14:section name="Implementation Process" id="{290B5D21-7162-D245-87C5-0DF4D94FD9CA}">
          <p14:sldIdLst>
            <p14:sldId id="406"/>
            <p14:sldId id="2674"/>
            <p14:sldId id="2947"/>
            <p14:sldId id="2677"/>
            <p14:sldId id="393"/>
            <p14:sldId id="426"/>
            <p14:sldId id="2678"/>
            <p14:sldId id="424"/>
            <p14:sldId id="425"/>
            <p14:sldId id="2679"/>
            <p14:sldId id="430"/>
            <p14:sldId id="402"/>
            <p14:sldId id="403"/>
            <p14:sldId id="408"/>
          </p14:sldIdLst>
        </p14:section>
        <p14:section name="Output: A fully functional computer" id="{FD5CCC63-2B65-2645-9386-1C0CCEB45E87}">
          <p14:sldIdLst>
            <p14:sldId id="2738"/>
            <p14:sldId id="431"/>
          </p14:sldIdLst>
        </p14:section>
        <p14:section name="Boundary Conditions and Important References" id="{973DF6A3-8ADA-244E-BCC5-7F9C0DFBE7C1}">
          <p14:sldIdLst>
            <p14:sldId id="2958"/>
            <p14:sldId id="2937"/>
            <p14:sldId id="2938"/>
            <p14:sldId id="2933"/>
            <p14:sldId id="2934"/>
            <p14:sldId id="2935"/>
            <p14:sldId id="2936"/>
            <p14:sldId id="2961"/>
            <p14:sldId id="2974"/>
            <p14:sldId id="2966"/>
            <p14:sldId id="2967"/>
            <p14:sldId id="2671"/>
            <p14:sldId id="263"/>
            <p14:sldId id="2904"/>
            <p14:sldId id="2975"/>
            <p14:sldId id="2884"/>
            <p14:sldId id="2919"/>
            <p14:sldId id="2952"/>
            <p14:sldId id="2942"/>
            <p14:sldId id="2943"/>
            <p14:sldId id="2920"/>
            <p14:sldId id="968"/>
            <p14:sldId id="2944"/>
            <p14:sldId id="2945"/>
            <p14:sldId id="939"/>
            <p14:sldId id="2932"/>
            <p14:sldId id="977"/>
            <p14:sldId id="1053"/>
            <p14:sldId id="2918"/>
            <p14:sldId id="2897"/>
            <p14:sldId id="1070"/>
            <p14:sldId id="1071"/>
            <p14:sldId id="1072"/>
            <p14:sldId id="1060"/>
            <p14:sldId id="2896"/>
            <p14:sldId id="2968"/>
            <p14:sldId id="2953"/>
            <p14:sldId id="2954"/>
            <p14:sldId id="2955"/>
            <p14:sldId id="2956"/>
            <p14:sldId id="2916"/>
            <p14:sldId id="2721"/>
            <p14:sldId id="2719"/>
            <p14:sldId id="923"/>
            <p14:sldId id="525"/>
            <p14:sldId id="863"/>
            <p14:sldId id="2960"/>
            <p14:sldId id="1075"/>
            <p14:sldId id="987"/>
            <p14:sldId id="1069"/>
            <p14:sldId id="2977"/>
            <p14:sldId id="2976"/>
            <p14:sldId id="2962"/>
            <p14:sldId id="2978"/>
            <p14:sldId id="2979"/>
            <p14:sldId id="293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08"/>
    <p:restoredTop sz="94651"/>
  </p:normalViewPr>
  <p:slideViewPr>
    <p:cSldViewPr snapToGrid="0">
      <p:cViewPr>
        <p:scale>
          <a:sx n="87" d="100"/>
          <a:sy n="87" d="100"/>
        </p:scale>
        <p:origin x="1136" y="186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893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9848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794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48</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75472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51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079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11530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2041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65</a:t>
            </a:fld>
            <a:endParaRPr lang="en-US"/>
          </a:p>
        </p:txBody>
      </p:sp>
    </p:spTree>
    <p:extLst>
      <p:ext uri="{BB962C8B-B14F-4D97-AF65-F5344CB8AC3E}">
        <p14:creationId xmlns:p14="http://schemas.microsoft.com/office/powerpoint/2010/main" val="7614706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67</a:t>
            </a:fld>
            <a:endParaRPr lang="en-US"/>
          </a:p>
        </p:txBody>
      </p:sp>
    </p:spTree>
    <p:extLst>
      <p:ext uri="{BB962C8B-B14F-4D97-AF65-F5344CB8AC3E}">
        <p14:creationId xmlns:p14="http://schemas.microsoft.com/office/powerpoint/2010/main" val="2597699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68</a:t>
            </a:fld>
            <a:endParaRPr lang="en-US"/>
          </a:p>
        </p:txBody>
      </p:sp>
    </p:spTree>
    <p:extLst>
      <p:ext uri="{BB962C8B-B14F-4D97-AF65-F5344CB8AC3E}">
        <p14:creationId xmlns:p14="http://schemas.microsoft.com/office/powerpoint/2010/main" val="370161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69</a:t>
            </a:fld>
            <a:endParaRPr lang="en-US"/>
          </a:p>
        </p:txBody>
      </p:sp>
    </p:spTree>
    <p:extLst>
      <p:ext uri="{BB962C8B-B14F-4D97-AF65-F5344CB8AC3E}">
        <p14:creationId xmlns:p14="http://schemas.microsoft.com/office/powerpoint/2010/main" val="3189815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314483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903189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00383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510204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134329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62039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883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68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72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043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6418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6944877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3372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05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0313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91836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4242585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080005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141288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9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20531712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0.xml"/><Relationship Id="rId7" Type="http://schemas.openxmlformats.org/officeDocument/2006/relationships/image" Target="../media/image22.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youtu.be/HXNhEYqFo0o?t=249"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hyperlink" Target="https://lamport.azurewebsites.net/tla/tla.html" TargetMode="External"/><Relationship Id="rId4" Type="http://schemas.openxmlformats.org/officeDocument/2006/relationships/image" Target="../media/image188.png"/></Relationships>
</file>

<file path=ppt/slides/_rels/slide102.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189.png"/></Relationships>
</file>

<file path=ppt/slides/_rels/slide103.xml.rels><?xml version="1.0" encoding="UTF-8" standalone="yes"?>
<Relationships xmlns="http://schemas.openxmlformats.org/package/2006/relationships"><Relationship Id="rId3" Type="http://schemas.openxmlformats.org/officeDocument/2006/relationships/hyperlink" Target="https://www.jenkins.io/" TargetMode="External"/><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191.png"/><Relationship Id="rId5" Type="http://schemas.openxmlformats.org/officeDocument/2006/relationships/hyperlink" Target="https://youtu.be/p7-U1_E_j3w" TargetMode="External"/><Relationship Id="rId4" Type="http://schemas.openxmlformats.org/officeDocument/2006/relationships/image" Target="../media/image190.png"/></Relationships>
</file>

<file path=ppt/slides/_rels/slide104.xml.rels><?xml version="1.0" encoding="UTF-8" standalone="yes"?>
<Relationships xmlns="http://schemas.openxmlformats.org/package/2006/relationships"><Relationship Id="rId3" Type="http://schemas.openxmlformats.org/officeDocument/2006/relationships/hyperlink" Target="https://youtu.be/p7-U1_E_j3w?t=772" TargetMode="External"/><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192.png"/></Relationships>
</file>

<file path=ppt/slides/_rels/slide105.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hyperlink" Target="https://www.jenkins.io/" TargetMode="External"/><Relationship Id="rId7" Type="http://schemas.microsoft.com/office/2007/relationships/hdphoto" Target="../media/hdphoto1.wdp"/><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193.png"/><Relationship Id="rId11" Type="http://schemas.openxmlformats.org/officeDocument/2006/relationships/hyperlink" Target="https://en.wikipedia.org/wiki/William_Rowan_Hamilton" TargetMode="External"/><Relationship Id="rId5" Type="http://schemas.openxmlformats.org/officeDocument/2006/relationships/hyperlink" Target="https://en.wikipedia.org/wiki/File:WilliamRowanHamilton.jpeg" TargetMode="External"/><Relationship Id="rId10" Type="http://schemas.openxmlformats.org/officeDocument/2006/relationships/hyperlink" Target="https://en.wikipedia.org/wiki/Joseph-Louis_Lagrange" TargetMode="External"/><Relationship Id="rId4" Type="http://schemas.openxmlformats.org/officeDocument/2006/relationships/image" Target="../media/image190.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11.xml"/><Relationship Id="rId7"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5.png"/><Relationship Id="rId4" Type="http://schemas.openxmlformats.org/officeDocument/2006/relationships/hyperlink" Target="https://youtu.be/qebjdwoZ7SQ"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8.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7.png"/><Relationship Id="rId4" Type="http://schemas.openxmlformats.org/officeDocument/2006/relationships/hyperlink" Target="https://www.youtube.com/watch?v=hkmoZ8e5Qn0"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9.png"/><Relationship Id="rId4" Type="http://schemas.openxmlformats.org/officeDocument/2006/relationships/hyperlink" Target="https://youtu.be/_EKgwOAAWZA"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30.png"/><Relationship Id="rId4" Type="http://schemas.openxmlformats.org/officeDocument/2006/relationships/hyperlink" Target="https://youtu.be/AADZo73yrq4?t=78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3" Type="http://schemas.openxmlformats.org/officeDocument/2006/relationships/image" Target="../media/image51.tiff"/><Relationship Id="rId18" Type="http://schemas.openxmlformats.org/officeDocument/2006/relationships/image" Target="../media/image54.tiff"/><Relationship Id="rId26" Type="http://schemas.openxmlformats.org/officeDocument/2006/relationships/hyperlink" Target="https://www.amd.com/en" TargetMode="External"/><Relationship Id="rId39" Type="http://schemas.openxmlformats.org/officeDocument/2006/relationships/image" Target="../media/image66.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7.tiff"/><Relationship Id="rId12" Type="http://schemas.openxmlformats.org/officeDocument/2006/relationships/image" Target="../media/image50.tiff"/><Relationship Id="rId17" Type="http://schemas.openxmlformats.org/officeDocument/2006/relationships/hyperlink" Target="https://creativecommons.org/" TargetMode="External"/><Relationship Id="rId25" Type="http://schemas.openxmlformats.org/officeDocument/2006/relationships/image" Target="../media/image59.jpeg"/><Relationship Id="rId33" Type="http://schemas.openxmlformats.org/officeDocument/2006/relationships/image" Target="../media/image63.png"/><Relationship Id="rId38" Type="http://schemas.openxmlformats.org/officeDocument/2006/relationships/hyperlink" Target="http://holacracy.org/" TargetMode="External"/><Relationship Id="rId2" Type="http://schemas.openxmlformats.org/officeDocument/2006/relationships/image" Target="../media/image44.tiff"/><Relationship Id="rId16" Type="http://schemas.openxmlformats.org/officeDocument/2006/relationships/image" Target="../media/image53.png"/><Relationship Id="rId20" Type="http://schemas.openxmlformats.org/officeDocument/2006/relationships/image" Target="../media/image56.tiff"/><Relationship Id="rId29"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5.png"/><Relationship Id="rId40" Type="http://schemas.openxmlformats.org/officeDocument/2006/relationships/image" Target="../media/image67.jpeg"/><Relationship Id="rId5" Type="http://schemas.openxmlformats.org/officeDocument/2006/relationships/image" Target="../media/image46.png"/><Relationship Id="rId15" Type="http://schemas.openxmlformats.org/officeDocument/2006/relationships/image" Target="../media/image52.png"/><Relationship Id="rId23" Type="http://schemas.openxmlformats.org/officeDocument/2006/relationships/image" Target="../media/image58.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9.tiff"/><Relationship Id="rId19" Type="http://schemas.openxmlformats.org/officeDocument/2006/relationships/image" Target="../media/image55.jpeg"/><Relationship Id="rId31" Type="http://schemas.openxmlformats.org/officeDocument/2006/relationships/image" Target="../media/image62.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7.jpeg"/><Relationship Id="rId27" Type="http://schemas.openxmlformats.org/officeDocument/2006/relationships/image" Target="../media/image60.png"/><Relationship Id="rId30" Type="http://schemas.openxmlformats.org/officeDocument/2006/relationships/hyperlink" Target="https://bdtechtalks.com/2016/09/07/what-is-blockchain/" TargetMode="External"/><Relationship Id="rId35" Type="http://schemas.openxmlformats.org/officeDocument/2006/relationships/image" Target="../media/image64.png"/><Relationship Id="rId8" Type="http://schemas.openxmlformats.org/officeDocument/2006/relationships/image" Target="../media/image48.tiff"/><Relationship Id="rId3" Type="http://schemas.openxmlformats.org/officeDocument/2006/relationships/image" Target="../media/image45.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youtu.be/_fA7vkVJhF8" TargetMode="External"/><Relationship Id="rId1" Type="http://schemas.openxmlformats.org/officeDocument/2006/relationships/slideLayout" Target="../slideLayouts/slideLayout25.xml"/><Relationship Id="rId5" Type="http://schemas.openxmlformats.org/officeDocument/2006/relationships/image" Target="../media/image69.png"/><Relationship Id="rId4" Type="http://schemas.openxmlformats.org/officeDocument/2006/relationships/hyperlink" Target="https://www.di.ens.fr/~cousot/publications.www/CousotCousot-POPL14-ACM-p2-3-2014.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arxiv.org/pdf/0903.0340.pdf" TargetMode="External"/><Relationship Id="rId1" Type="http://schemas.openxmlformats.org/officeDocument/2006/relationships/slideLayout" Target="../slideLayouts/slideLayout14.xml"/><Relationship Id="rId6" Type="http://schemas.openxmlformats.org/officeDocument/2006/relationships/image" Target="../media/image72.jpeg"/><Relationship Id="rId5" Type="http://schemas.openxmlformats.org/officeDocument/2006/relationships/hyperlink" Target="https://en.wikipedia.org/wiki/Rosetta_Stone" TargetMode="Externa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14.xml"/><Relationship Id="rId6" Type="http://schemas.openxmlformats.org/officeDocument/2006/relationships/hyperlink" Target="https://youtu.be/M_jchYsTZvM?t=218" TargetMode="External"/><Relationship Id="rId5" Type="http://schemas.openxmlformats.org/officeDocument/2006/relationships/image" Target="../media/image75.png"/><Relationship Id="rId4" Type="http://schemas.openxmlformats.org/officeDocument/2006/relationships/hyperlink" Target="https://youtu.be/HasvumXl_v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towardsdatascience.com/cap-theorem-and-distributed-database-management-systems-5c2be977950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8.e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1.jpe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80.png"/><Relationship Id="rId5" Type="http://schemas.openxmlformats.org/officeDocument/2006/relationships/image" Target="../media/image79.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3.vml"/><Relationship Id="rId5" Type="http://schemas.openxmlformats.org/officeDocument/2006/relationships/image" Target="../media/image82.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vmlDrawing" Target="../drawings/vmlDrawing4.vml"/><Relationship Id="rId5" Type="http://schemas.openxmlformats.org/officeDocument/2006/relationships/image" Target="../media/image83.emf"/><Relationship Id="rId4" Type="http://schemas.openxmlformats.org/officeDocument/2006/relationships/oleObject" Target="../embeddings/oleObject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5.png"/><Relationship Id="rId5" Type="http://schemas.openxmlformats.org/officeDocument/2006/relationships/image" Target="../media/image84.e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87.e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86.e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https://youtu.be/qGEOHCXLJrI"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29.xml"/><Relationship Id="rId7" Type="http://schemas.openxmlformats.org/officeDocument/2006/relationships/image" Target="../media/image81.jpeg"/><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89.png"/><Relationship Id="rId5" Type="http://schemas.openxmlformats.org/officeDocument/2006/relationships/image" Target="../media/image88.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vmlDrawing" Target="../drawings/vmlDrawing8.vml"/><Relationship Id="rId5" Type="http://schemas.openxmlformats.org/officeDocument/2006/relationships/image" Target="../media/image90.emf"/><Relationship Id="rId4"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90.emf"/><Relationship Id="rId4" Type="http://schemas.openxmlformats.org/officeDocument/2006/relationships/oleObject" Target="../embeddings/oleObject10.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34.xml"/><Relationship Id="rId7" Type="http://schemas.openxmlformats.org/officeDocument/2006/relationships/image" Target="../media/image94.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3.png"/><Relationship Id="rId5" Type="http://schemas.openxmlformats.org/officeDocument/2006/relationships/image" Target="../media/image81.jpeg"/><Relationship Id="rId4" Type="http://schemas.openxmlformats.org/officeDocument/2006/relationships/image" Target="../media/image92.png"/><Relationship Id="rId9" Type="http://schemas.openxmlformats.org/officeDocument/2006/relationships/image" Target="../media/image91.emf"/></Relationships>
</file>

<file path=ppt/slides/_rels/slide46.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notesSlide" Target="../notesSlides/notesSlide35.xml"/><Relationship Id="rId7"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image" Target="../media/image95.emf"/><Relationship Id="rId5" Type="http://schemas.openxmlformats.org/officeDocument/2006/relationships/oleObject" Target="../embeddings/oleObject12.bin"/><Relationship Id="rId4" Type="http://schemas.openxmlformats.org/officeDocument/2006/relationships/image" Target="../media/image8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hyperlink" Target="https://youtu.be/HyznrdDSSGM"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8.png"/><Relationship Id="rId4" Type="http://schemas.openxmlformats.org/officeDocument/2006/relationships/hyperlink" Target="https://youtu.be/cNN_tTXABUA"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03.png"/><Relationship Id="rId18" Type="http://schemas.openxmlformats.org/officeDocument/2006/relationships/image" Target="../media/image107.png"/><Relationship Id="rId26" Type="http://schemas.openxmlformats.org/officeDocument/2006/relationships/image" Target="../media/image111.png"/><Relationship Id="rId3" Type="http://schemas.openxmlformats.org/officeDocument/2006/relationships/notesSlide" Target="../notesSlides/notesSlide39.xml"/><Relationship Id="rId21" Type="http://schemas.openxmlformats.org/officeDocument/2006/relationships/hyperlink" Target="https://en.wikipedia.org/wiki/K_computer#/media/File:%E4%BA%AC%E3%82%B3%E3%83%B3%E3%83%94%E3%83%A5%E3%83%BC%E3%82%BF_(32588659510).jpg" TargetMode="External"/><Relationship Id="rId7" Type="http://schemas.openxmlformats.org/officeDocument/2006/relationships/image" Target="../media/image100.jpeg"/><Relationship Id="rId12" Type="http://schemas.openxmlformats.org/officeDocument/2006/relationships/hyperlink" Target="https://quantumcomputing.stackexchange.com/questions/9067/how-is-a-quantum-computer-programmed" TargetMode="External"/><Relationship Id="rId17" Type="http://schemas.openxmlformats.org/officeDocument/2006/relationships/image" Target="../media/image106.png"/><Relationship Id="rId25" Type="http://schemas.openxmlformats.org/officeDocument/2006/relationships/hyperlink" Target="https://en.wikipedia.org/wiki/MS-DOS" TargetMode="External"/><Relationship Id="rId2" Type="http://schemas.openxmlformats.org/officeDocument/2006/relationships/slideLayout" Target="../slideLayouts/slideLayout9.xml"/><Relationship Id="rId16" Type="http://schemas.openxmlformats.org/officeDocument/2006/relationships/hyperlink" Target="https://bdtechtalks.com/2016/09/07/what-is-blockchain/" TargetMode="External"/><Relationship Id="rId20" Type="http://schemas.openxmlformats.org/officeDocument/2006/relationships/image" Target="../media/image108.tiff"/><Relationship Id="rId1" Type="http://schemas.openxmlformats.org/officeDocument/2006/relationships/tags" Target="../tags/tag8.xml"/><Relationship Id="rId6" Type="http://schemas.openxmlformats.org/officeDocument/2006/relationships/hyperlink" Target="https://lamport.azurewebsites.net/tla/tla.html" TargetMode="External"/><Relationship Id="rId11" Type="http://schemas.openxmlformats.org/officeDocument/2006/relationships/image" Target="../media/image102.png"/><Relationship Id="rId24" Type="http://schemas.openxmlformats.org/officeDocument/2006/relationships/image" Target="../media/image110.png"/><Relationship Id="rId5" Type="http://schemas.openxmlformats.org/officeDocument/2006/relationships/image" Target="../media/image99.png"/><Relationship Id="rId15" Type="http://schemas.openxmlformats.org/officeDocument/2006/relationships/image" Target="../media/image105.tiff"/><Relationship Id="rId23" Type="http://schemas.openxmlformats.org/officeDocument/2006/relationships/hyperlink" Target="https://ccl.northwestern.edu/netlogo/" TargetMode="External"/><Relationship Id="rId28" Type="http://schemas.openxmlformats.org/officeDocument/2006/relationships/image" Target="../media/image112.jpeg"/><Relationship Id="rId10" Type="http://schemas.openxmlformats.org/officeDocument/2006/relationships/hyperlink" Target="http://www.kframework.org/tool/run/?autoload=tutorial/1_k/1_lambda/lesson_1/lambda.k" TargetMode="External"/><Relationship Id="rId19" Type="http://schemas.openxmlformats.org/officeDocument/2006/relationships/hyperlink" Target="http://nvidia.com/" TargetMode="External"/><Relationship Id="rId4" Type="http://schemas.openxmlformats.org/officeDocument/2006/relationships/hyperlink" Target="https://www.paladion.net/devsecops" TargetMode="External"/><Relationship Id="rId9" Type="http://schemas.openxmlformats.org/officeDocument/2006/relationships/image" Target="../media/image101.png"/><Relationship Id="rId14" Type="http://schemas.openxmlformats.org/officeDocument/2006/relationships/image" Target="../media/image104.png"/><Relationship Id="rId22" Type="http://schemas.openxmlformats.org/officeDocument/2006/relationships/image" Target="../media/image109.png"/><Relationship Id="rId27" Type="http://schemas.openxmlformats.org/officeDocument/2006/relationships/hyperlink" Target="http://www.wolframalpha.com/"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tags" Target="../tags/tag9.xml"/><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hyperlink" Target="https://youtu.be/qGEOHCXLJrI"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1.png"/><Relationship Id="rId4" Type="http://schemas.openxmlformats.org/officeDocument/2006/relationships/image" Target="../media/image7.jpeg"/><Relationship Id="rId9" Type="http://schemas.openxmlformats.org/officeDocument/2006/relationships/hyperlink" Target="https://www.google.com/url?sa=i&amp;url=https%3A%2F%2Fwritings.stephenwolfram.com%2F2012%2F05%2Fits-been-10-years-whats-happened-with-a-new-kind-of-science%2F&amp;psig=AOvVaw2Y1K0tEEhnBoDJMqmMJhUo&amp;ust=1602337169767000&amp;source=images&amp;cd=vfe&amp;ved=0CAIQjRxqFwoTCLjAl6bRp-wCFQAAAAAdAAAAABAJ"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6.jpeg"/><Relationship Id="rId4" Type="http://schemas.openxmlformats.org/officeDocument/2006/relationships/hyperlink" Target="https://en.wikipedia.org/wiki/File:Pacioli_summa_stamp.jpg"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youtu.be/ijPDIy6gXxc"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3.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29.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2.png"/><Relationship Id="rId4" Type="http://schemas.openxmlformats.org/officeDocument/2006/relationships/image" Target="../media/image128.jpeg"/><Relationship Id="rId9"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jpeg"/><Relationship Id="rId4" Type="http://schemas.openxmlformats.org/officeDocument/2006/relationships/hyperlink" Target="https://en.wikipedia.org/wiki/File:WilliamRowanHamilton.jpe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8.png"/><Relationship Id="rId4" Type="http://schemas.openxmlformats.org/officeDocument/2006/relationships/image" Target="../media/image135.jpe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hyperlink" Target="file:///Users/bkoo/Downloads/mathematics-06-00152-1.pdf" TargetMode="Externa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4.png"/></Relationships>
</file>

<file path=ppt/slides/_rels/slide72.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7.png"/><Relationship Id="rId11" Type="http://schemas.openxmlformats.org/officeDocument/2006/relationships/image" Target="../media/image149.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46.png"/><Relationship Id="rId9" Type="http://schemas.openxmlformats.org/officeDocument/2006/relationships/image" Target="../media/image148.png"/></Relationships>
</file>

<file path=ppt/slides/_rels/slide7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50.png"/><Relationship Id="rId7" Type="http://schemas.openxmlformats.org/officeDocument/2006/relationships/hyperlink" Target="https://www.di.ens.fr/~cousot/AI/" TargetMode="External"/><Relationship Id="rId12" Type="http://schemas.openxmlformats.org/officeDocument/2006/relationships/image" Target="../media/image154.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51.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53.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56.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55.png"/></Relationships>
</file>

<file path=ppt/slides/_rels/slide78.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58.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57.png"/></Relationships>
</file>

<file path=ppt/slides/_rels/slide79.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5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youtu.be/uNjxe8ShM-8"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hyperlink" Target="https://journals.openedition.org/bibnum/524?lang=en" TargetMode="External"/><Relationship Id="rId4" Type="http://schemas.openxmlformats.org/officeDocument/2006/relationships/image" Target="../media/image16.jpeg"/><Relationship Id="rId9"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60.png"/></Relationships>
</file>

<file path=ppt/slides/_rels/slide81.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07.png"/><Relationship Id="rId4" Type="http://schemas.openxmlformats.org/officeDocument/2006/relationships/image" Target="../media/image162.png"/></Relationships>
</file>

<file path=ppt/slides/_rels/slide82.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68.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67.png"/><Relationship Id="rId4" Type="http://schemas.openxmlformats.org/officeDocument/2006/relationships/hyperlink" Target="https://youtu.be/15uy9Ga-14I?t=1725"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hyperlink" Target="http://flint.cs.yale.edu/cs428/coq/sf/Imp.htm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73.png"/></Relationships>
</file>

<file path=ppt/slides/_rels/slide8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175.gif"/></Relationships>
</file>

<file path=ppt/slides/_rels/slide9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tiff"/><Relationship Id="rId1" Type="http://schemas.openxmlformats.org/officeDocument/2006/relationships/slideLayout" Target="../slideLayouts/slideLayout10.xml"/><Relationship Id="rId6" Type="http://schemas.openxmlformats.org/officeDocument/2006/relationships/image" Target="../media/image183.tiff"/><Relationship Id="rId5" Type="http://schemas.openxmlformats.org/officeDocument/2006/relationships/image" Target="../media/image182.tiff"/><Relationship Id="rId4" Type="http://schemas.openxmlformats.org/officeDocument/2006/relationships/image" Target="../media/image105.tiff"/></Relationships>
</file>

<file path=ppt/slides/_rels/slide96.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s://youtu.be/3VQ382QG-y4?t=1305"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99.xml.rels><?xml version="1.0" encoding="UTF-8" standalone="yes"?>
<Relationships xmlns="http://schemas.openxmlformats.org/package/2006/relationships"><Relationship Id="rId3" Type="http://schemas.openxmlformats.org/officeDocument/2006/relationships/hyperlink" Target="https://youtu.be/3VQ382QG-y4?t=3180"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187.png"/><Relationship Id="rId5" Type="http://schemas.openxmlformats.org/officeDocument/2006/relationships/hyperlink" Target="https://youtu.be/3VQ382QG-y4?t=3397" TargetMode="External"/><Relationship Id="rId4" Type="http://schemas.openxmlformats.org/officeDocument/2006/relationships/image" Target="../media/image1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geometrica,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Associating neutral names to ideas has utility </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sz="2800" dirty="0"/>
              <a:t>It is like telling mythological stories and using the names of characters to define concepts and ideas</a:t>
            </a:r>
          </a:p>
          <a:p>
            <a:r>
              <a:rPr lang="en-TW" sz="2800" dirty="0"/>
              <a:t>Assigning names to ideas: using name space to compress algorithmic (temporal) complexity</a:t>
            </a:r>
          </a:p>
          <a:p>
            <a:r>
              <a:rPr lang="en-TW" sz="2800" dirty="0"/>
              <a:t>Each story is a prototypical/idealized context that could be reused across many application areas</a:t>
            </a:r>
          </a:p>
          <a:p>
            <a:endParaRPr lang="en-TW" sz="2800" dirty="0"/>
          </a:p>
        </p:txBody>
      </p:sp>
    </p:spTree>
    <p:extLst>
      <p:ext uri="{BB962C8B-B14F-4D97-AF65-F5344CB8AC3E}">
        <p14:creationId xmlns:p14="http://schemas.microsoft.com/office/powerpoint/2010/main" val="109763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Temporal Logic: assign names to Behavioral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pic>
        <p:nvPicPr>
          <p:cNvPr id="4" name="Picture 3">
            <a:hlinkClick r:id="rId3"/>
            <a:extLst>
              <a:ext uri="{FF2B5EF4-FFF2-40B4-BE49-F238E27FC236}">
                <a16:creationId xmlns:a16="http://schemas.microsoft.com/office/drawing/2014/main" id="{B4BC5D87-ADF2-6C44-8A6F-CB24F331F559}"/>
              </a:ext>
            </a:extLst>
          </p:cNvPr>
          <p:cNvPicPr>
            <a:picLocks noChangeAspect="1"/>
          </p:cNvPicPr>
          <p:nvPr/>
        </p:nvPicPr>
        <p:blipFill>
          <a:blip r:embed="rId4"/>
          <a:stretch>
            <a:fillRect/>
          </a:stretch>
        </p:blipFill>
        <p:spPr>
          <a:xfrm>
            <a:off x="837397" y="1273534"/>
            <a:ext cx="4216757" cy="3476366"/>
          </a:xfrm>
          <a:prstGeom prst="rect">
            <a:avLst/>
          </a:prstGeom>
        </p:spPr>
      </p:pic>
      <p:sp>
        <p:nvSpPr>
          <p:cNvPr id="5" name="TextBox 4">
            <a:extLst>
              <a:ext uri="{FF2B5EF4-FFF2-40B4-BE49-F238E27FC236}">
                <a16:creationId xmlns:a16="http://schemas.microsoft.com/office/drawing/2014/main" id="{447A2A7A-C455-544C-B570-72349C968E34}"/>
              </a:ext>
            </a:extLst>
          </p:cNvPr>
          <p:cNvSpPr txBox="1"/>
          <p:nvPr/>
        </p:nvSpPr>
        <p:spPr>
          <a:xfrm>
            <a:off x="5605405" y="3177468"/>
            <a:ext cx="2618072" cy="1384995"/>
          </a:xfrm>
          <a:prstGeom prst="rect">
            <a:avLst/>
          </a:prstGeom>
          <a:noFill/>
        </p:spPr>
        <p:txBody>
          <a:bodyPr wrap="square" rtlCol="0">
            <a:spAutoFit/>
          </a:bodyPr>
          <a:lstStyle/>
          <a:p>
            <a:r>
              <a:rPr lang="en-TW" dirty="0"/>
              <a:t>TLA+ (Temporal Logic in Action) provides a formal language and automated mechanism to assign names in algorithmically prescribed loopy or recursive structures.</a:t>
            </a:r>
          </a:p>
        </p:txBody>
      </p:sp>
      <p:pic>
        <p:nvPicPr>
          <p:cNvPr id="6" name="Picture 2">
            <a:hlinkClick r:id="rId5"/>
            <a:extLst>
              <a:ext uri="{FF2B5EF4-FFF2-40B4-BE49-F238E27FC236}">
                <a16:creationId xmlns:a16="http://schemas.microsoft.com/office/drawing/2014/main" id="{BF915900-E11F-094D-A58D-6DFBD9321C6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20293" y="1273534"/>
            <a:ext cx="2486025" cy="1654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438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18114166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52678" y="416153"/>
            <a:ext cx="7638644"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In DevOps/CICD Jenkins holds the key!</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sp>
        <p:nvSpPr>
          <p:cNvPr id="4" name="TextBox 3">
            <a:extLst>
              <a:ext uri="{FF2B5EF4-FFF2-40B4-BE49-F238E27FC236}">
                <a16:creationId xmlns:a16="http://schemas.microsoft.com/office/drawing/2014/main" id="{C94FAC32-71FA-EA4A-9E11-3F572C16BCF2}"/>
              </a:ext>
            </a:extLst>
          </p:cNvPr>
          <p:cNvSpPr txBox="1"/>
          <p:nvPr/>
        </p:nvSpPr>
        <p:spPr>
          <a:xfrm>
            <a:off x="5517290" y="4293885"/>
            <a:ext cx="2686261" cy="738664"/>
          </a:xfrm>
          <a:prstGeom prst="rect">
            <a:avLst/>
          </a:prstGeom>
          <a:noFill/>
        </p:spPr>
        <p:txBody>
          <a:bodyPr wrap="square" rtlCol="0">
            <a:spAutoFit/>
          </a:bodyPr>
          <a:lstStyle/>
          <a:p>
            <a:pPr algn="ctr"/>
            <a:r>
              <a:rPr lang="en-TW" dirty="0"/>
              <a:t>Jenkins enables all system-level actions to be triggered with properly assigned names.</a:t>
            </a:r>
          </a:p>
        </p:txBody>
      </p:sp>
      <p:pic>
        <p:nvPicPr>
          <p:cNvPr id="5" name="Picture 4">
            <a:hlinkClick r:id="rId5"/>
            <a:extLst>
              <a:ext uri="{FF2B5EF4-FFF2-40B4-BE49-F238E27FC236}">
                <a16:creationId xmlns:a16="http://schemas.microsoft.com/office/drawing/2014/main" id="{CA4E7129-9D12-A349-B138-6E15F6841E91}"/>
              </a:ext>
            </a:extLst>
          </p:cNvPr>
          <p:cNvPicPr>
            <a:picLocks noChangeAspect="1"/>
          </p:cNvPicPr>
          <p:nvPr/>
        </p:nvPicPr>
        <p:blipFill>
          <a:blip r:embed="rId6"/>
          <a:stretch>
            <a:fillRect/>
          </a:stretch>
        </p:blipFill>
        <p:spPr>
          <a:xfrm>
            <a:off x="4699684" y="1350008"/>
            <a:ext cx="4321474" cy="2875055"/>
          </a:xfrm>
          <a:prstGeom prst="rect">
            <a:avLst/>
          </a:prstGeom>
        </p:spPr>
      </p:pic>
    </p:spTree>
    <p:extLst>
      <p:ext uri="{BB962C8B-B14F-4D97-AF65-F5344CB8AC3E}">
        <p14:creationId xmlns:p14="http://schemas.microsoft.com/office/powerpoint/2010/main" val="40522601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Jenkins actions are managed in the Namespaces of Plug-ins</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pic>
        <p:nvPicPr>
          <p:cNvPr id="5" name="Picture 4">
            <a:hlinkClick r:id="rId3"/>
            <a:extLst>
              <a:ext uri="{FF2B5EF4-FFF2-40B4-BE49-F238E27FC236}">
                <a16:creationId xmlns:a16="http://schemas.microsoft.com/office/drawing/2014/main" id="{5B9CEFE8-D570-7A43-BAC9-6408A75C8D30}"/>
              </a:ext>
            </a:extLst>
          </p:cNvPr>
          <p:cNvPicPr>
            <a:picLocks noChangeAspect="1"/>
          </p:cNvPicPr>
          <p:nvPr/>
        </p:nvPicPr>
        <p:blipFill>
          <a:blip r:embed="rId4"/>
          <a:stretch>
            <a:fillRect/>
          </a:stretch>
        </p:blipFill>
        <p:spPr>
          <a:xfrm>
            <a:off x="1989093" y="1373000"/>
            <a:ext cx="5165813" cy="3429761"/>
          </a:xfrm>
          <a:prstGeom prst="rect">
            <a:avLst/>
          </a:prstGeom>
        </p:spPr>
      </p:pic>
    </p:spTree>
    <p:extLst>
      <p:ext uri="{BB962C8B-B14F-4D97-AF65-F5344CB8AC3E}">
        <p14:creationId xmlns:p14="http://schemas.microsoft.com/office/powerpoint/2010/main" val="1430481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3524" y="340739"/>
            <a:ext cx="8596952" cy="9338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Hamilton/</a:t>
            </a:r>
            <a:r>
              <a:rPr lang="en" sz="3200" dirty="0" err="1"/>
              <a:t>Lagrangian</a:t>
            </a:r>
            <a:r>
              <a:rPr lang="en" sz="3200" dirty="0"/>
              <a:t> action formalism can be operationalized!</a:t>
            </a:r>
            <a:endParaRPr sz="3200"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pic>
        <p:nvPicPr>
          <p:cNvPr id="13" name="Picture 12">
            <a:hlinkClick r:id="rId3"/>
            <a:extLst>
              <a:ext uri="{FF2B5EF4-FFF2-40B4-BE49-F238E27FC236}">
                <a16:creationId xmlns:a16="http://schemas.microsoft.com/office/drawing/2014/main" id="{43988E44-058D-114C-9AEF-5107A28BB9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79939" y="1141251"/>
            <a:ext cx="2527300" cy="3333422"/>
          </a:xfrm>
          <a:prstGeom prst="rect">
            <a:avLst/>
          </a:prstGeom>
        </p:spPr>
      </p:pic>
      <p:grpSp>
        <p:nvGrpSpPr>
          <p:cNvPr id="3" name="Group 2">
            <a:extLst>
              <a:ext uri="{FF2B5EF4-FFF2-40B4-BE49-F238E27FC236}">
                <a16:creationId xmlns:a16="http://schemas.microsoft.com/office/drawing/2014/main" id="{2DFD0FE9-4D53-5C4F-AEC3-58D973831B4A}"/>
              </a:ext>
            </a:extLst>
          </p:cNvPr>
          <p:cNvGrpSpPr/>
          <p:nvPr/>
        </p:nvGrpSpPr>
        <p:grpSpPr>
          <a:xfrm>
            <a:off x="5356641" y="1138969"/>
            <a:ext cx="2527300" cy="3333422"/>
            <a:chOff x="5346702" y="1526595"/>
            <a:chExt cx="2527300" cy="3333422"/>
          </a:xfrm>
        </p:grpSpPr>
        <p:pic>
          <p:nvPicPr>
            <p:cNvPr id="14" name="Picture 13">
              <a:extLst>
                <a:ext uri="{FF2B5EF4-FFF2-40B4-BE49-F238E27FC236}">
                  <a16:creationId xmlns:a16="http://schemas.microsoft.com/office/drawing/2014/main" id="{69030BC1-6CE4-9742-A563-D988E9EB08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46702" y="1526595"/>
              <a:ext cx="2527300" cy="3333422"/>
            </a:xfrm>
            <a:prstGeom prst="rect">
              <a:avLst/>
            </a:prstGeom>
          </p:spPr>
        </p:pic>
        <p:pic>
          <p:nvPicPr>
            <p:cNvPr id="8" name="Picture 2">
              <a:hlinkClick r:id="rId5"/>
              <a:extLst>
                <a:ext uri="{FF2B5EF4-FFF2-40B4-BE49-F238E27FC236}">
                  <a16:creationId xmlns:a16="http://schemas.microsoft.com/office/drawing/2014/main" id="{BA95BF1A-1CC9-014D-9C35-CF99BD672BD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049" b="100000" l="0" r="100000">
                          <a14:foregroundMark x1="24837" y1="12805" x2="13725" y2="21341"/>
                          <a14:foregroundMark x1="13725" y1="21341" x2="1307" y2="46341"/>
                          <a14:foregroundMark x1="1307" y1="46341" x2="11765" y2="57317"/>
                          <a14:foregroundMark x1="11765" y1="57317" x2="19608" y2="73171"/>
                          <a14:foregroundMark x1="19608" y1="73171" x2="20915" y2="31098"/>
                          <a14:foregroundMark x1="20915" y1="31098" x2="26144" y2="18293"/>
                          <a14:foregroundMark x1="26144" y1="18293" x2="24183" y2="12805"/>
                          <a14:foregroundMark x1="25490" y1="10976" x2="37908" y2="3049"/>
                          <a14:foregroundMark x1="37908" y1="3049" x2="56863" y2="3659"/>
                          <a14:foregroundMark x1="56863" y1="3659" x2="72549" y2="8537"/>
                          <a14:foregroundMark x1="72549" y1="8537" x2="43137" y2="14634"/>
                          <a14:foregroundMark x1="43137" y1="14634" x2="26144" y2="12195"/>
                          <a14:foregroundMark x1="26144" y1="12195" x2="25490" y2="10976"/>
                          <a14:foregroundMark x1="37908" y1="3659" x2="52288" y2="1829"/>
                          <a14:foregroundMark x1="52288" y1="1829" x2="37908" y2="4878"/>
                          <a14:foregroundMark x1="37908" y1="4878" x2="39869" y2="3049"/>
                          <a14:foregroundMark x1="16340" y1="75000" x2="26144" y2="85366"/>
                          <a14:foregroundMark x1="26144" y1="85366" x2="29412" y2="86585"/>
                          <a14:foregroundMark x1="81046" y1="84756" x2="83660" y2="77439"/>
                          <a14:foregroundMark x1="83660" y1="77439" x2="42484" y2="65244"/>
                          <a14:foregroundMark x1="42484" y1="65244" x2="16340" y2="73171"/>
                          <a14:foregroundMark x1="16340" y1="73171" x2="21569" y2="78659"/>
                          <a14:foregroundMark x1="33333" y1="53659" x2="43137" y2="40244"/>
                          <a14:foregroundMark x1="43137" y1="40244" x2="62745" y2="34146"/>
                          <a14:foregroundMark x1="62745" y1="34146" x2="77124" y2="35366"/>
                          <a14:foregroundMark x1="77124" y1="35366" x2="86275" y2="51220"/>
                          <a14:foregroundMark x1="86275" y1="51220" x2="66013" y2="59146"/>
                          <a14:foregroundMark x1="66013" y1="59146" x2="43137" y2="60366"/>
                          <a14:foregroundMark x1="43137" y1="60366" x2="33987" y2="53049"/>
                          <a14:foregroundMark x1="83007" y1="25000" x2="93464" y2="35976"/>
                          <a14:foregroundMark x1="93464" y1="35976" x2="82353" y2="25610"/>
                          <a14:foregroundMark x1="82353" y1="25610" x2="87582" y2="27439"/>
                          <a14:foregroundMark x1="92157" y1="33537" x2="93464" y2="46951"/>
                          <a14:foregroundMark x1="93464" y1="46951" x2="85621" y2="29878"/>
                          <a14:foregroundMark x1="85621" y1="29878" x2="94118" y2="42073"/>
                          <a14:foregroundMark x1="94118" y1="42073" x2="94771" y2="43293"/>
                          <a14:backgroundMark x1="26797" y1="89024" x2="42484" y2="99390"/>
                          <a14:backgroundMark x1="79085" y1="92073" x2="64706" y2="99390"/>
                          <a14:backgroundMark x1="79739" y1="92073" x2="84967" y2="99390"/>
                          <a14:backgroundMark x1="22876" y1="95732" x2="22876" y2="99390"/>
                          <a14:backgroundMark x1="22876" y1="95732" x2="26797" y2="89024"/>
                        </a14:backgroundRemoval>
                      </a14:imgEffect>
                    </a14:imgLayer>
                  </a14:imgProps>
                </a:ext>
                <a:ext uri="{28A0092B-C50C-407E-A947-70E740481C1C}">
                  <a14:useLocalDpi xmlns:a14="http://schemas.microsoft.com/office/drawing/2010/main"/>
                </a:ext>
              </a:extLst>
            </a:blip>
            <a:srcRect/>
            <a:stretch/>
          </p:blipFill>
          <p:spPr bwMode="auto">
            <a:xfrm>
              <a:off x="5731821" y="1526595"/>
              <a:ext cx="1757062" cy="187662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C94FAC32-71FA-EA4A-9E11-3F572C16BCF2}"/>
              </a:ext>
            </a:extLst>
          </p:cNvPr>
          <p:cNvSpPr txBox="1"/>
          <p:nvPr/>
        </p:nvSpPr>
        <p:spPr>
          <a:xfrm>
            <a:off x="1200458" y="4318153"/>
            <a:ext cx="2686261" cy="738664"/>
          </a:xfrm>
          <a:prstGeom prst="rect">
            <a:avLst/>
          </a:prstGeom>
          <a:noFill/>
        </p:spPr>
        <p:txBody>
          <a:bodyPr wrap="square" rtlCol="0">
            <a:spAutoFit/>
          </a:bodyPr>
          <a:lstStyle/>
          <a:p>
            <a:pPr algn="ctr"/>
            <a:r>
              <a:rPr lang="en-TW" dirty="0"/>
              <a:t>Jenkins enables all system actions to be triggered with properly assigned names.</a:t>
            </a:r>
          </a:p>
        </p:txBody>
      </p:sp>
      <p:pic>
        <p:nvPicPr>
          <p:cNvPr id="6" name="Picture 5">
            <a:extLst>
              <a:ext uri="{FF2B5EF4-FFF2-40B4-BE49-F238E27FC236}">
                <a16:creationId xmlns:a16="http://schemas.microsoft.com/office/drawing/2014/main" id="{059C873E-506E-AF4C-B80D-FA2C66E807D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770" b="93805" l="4622" r="89916">
                        <a14:foregroundMark x1="9664" y1="24336" x2="2941" y2="64159"/>
                        <a14:foregroundMark x1="2941" y1="64159" x2="18067" y2="72124"/>
                        <a14:foregroundMark x1="18067" y1="72124" x2="17647" y2="31416"/>
                        <a14:foregroundMark x1="17647" y1="31416" x2="8824" y2="25221"/>
                        <a14:foregroundMark x1="4622" y1="57965" x2="16387" y2="90265"/>
                        <a14:foregroundMark x1="16387" y1="90265" x2="33613" y2="97345"/>
                        <a14:foregroundMark x1="33613" y1="97345" x2="94118" y2="50885"/>
                        <a14:foregroundMark x1="94118" y1="50885" x2="89496" y2="33628"/>
                        <a14:foregroundMark x1="89496" y1="33628" x2="59664" y2="6195"/>
                        <a14:foregroundMark x1="59664" y1="6195" x2="42437" y2="2655"/>
                        <a14:foregroundMark x1="42437" y1="2655" x2="25630" y2="6637"/>
                        <a14:foregroundMark x1="25630" y1="6637" x2="13445" y2="18584"/>
                        <a14:foregroundMark x1="13445" y1="18584" x2="5882" y2="33186"/>
                        <a14:foregroundMark x1="5882" y1="33186" x2="5042" y2="58407"/>
                        <a14:foregroundMark x1="5042" y1="58407" x2="5042" y2="58850"/>
                        <a14:foregroundMark x1="15966" y1="55310" x2="22269" y2="38053"/>
                        <a14:foregroundMark x1="22269" y1="38053" x2="28992" y2="58407"/>
                        <a14:foregroundMark x1="28992" y1="58407" x2="15546" y2="50000"/>
                        <a14:foregroundMark x1="12605" y1="76991" x2="11765" y2="75221"/>
                        <a14:foregroundMark x1="23950" y1="8407" x2="39496" y2="3097"/>
                        <a14:foregroundMark x1="39496" y1="3097" x2="55462" y2="3097"/>
                        <a14:foregroundMark x1="55462" y1="3097" x2="37815" y2="13717"/>
                        <a14:foregroundMark x1="37815" y1="13717" x2="24370" y2="8850"/>
                        <a14:foregroundMark x1="26471" y1="7080" x2="42857" y2="2655"/>
                        <a14:foregroundMark x1="42857" y1="2655" x2="63445" y2="5310"/>
                        <a14:foregroundMark x1="63445" y1="5310" x2="46639" y2="9735"/>
                        <a14:foregroundMark x1="46639" y1="9735" x2="30672" y2="8407"/>
                        <a14:foregroundMark x1="30672" y1="8407" x2="29412" y2="6637"/>
                        <a14:foregroundMark x1="33193" y1="5752" x2="49160" y2="2212"/>
                        <a14:foregroundMark x1="49160" y1="2212" x2="69748" y2="7080"/>
                        <a14:foregroundMark x1="69748" y1="7080" x2="36555" y2="11062"/>
                        <a14:foregroundMark x1="36555" y1="11062" x2="32353" y2="6195"/>
                        <a14:foregroundMark x1="12185" y1="75221" x2="12185" y2="75221"/>
                        <a14:foregroundMark x1="10924" y1="75664" x2="11765" y2="76106"/>
                        <a14:foregroundMark x1="12185" y1="77434" x2="13025" y2="77434"/>
                        <a14:foregroundMark x1="18067" y1="92035" x2="36975" y2="96460"/>
                        <a14:foregroundMark x1="36975" y1="96460" x2="19748" y2="93805"/>
                        <a14:foregroundMark x1="19748" y1="93805" x2="19328" y2="93805"/>
                        <a14:foregroundMark x1="14286" y1="80088" x2="13445" y2="80088"/>
                        <a14:foregroundMark x1="13445" y1="76991" x2="31933" y2="74336"/>
                        <a14:foregroundMark x1="31933" y1="74336" x2="15546" y2="78761"/>
                        <a14:foregroundMark x1="15546" y1="78761" x2="13025" y2="76549"/>
                      </a14:backgroundRemoval>
                    </a14:imgEffect>
                  </a14:imgLayer>
                </a14:imgProps>
              </a:ext>
            </a:extLst>
          </a:blip>
          <a:stretch>
            <a:fillRect/>
          </a:stretch>
        </p:blipFill>
        <p:spPr>
          <a:xfrm flipH="1">
            <a:off x="1065228" y="1083443"/>
            <a:ext cx="2214459" cy="1983325"/>
          </a:xfrm>
          <a:prstGeom prst="rect">
            <a:avLst/>
          </a:prstGeom>
        </p:spPr>
      </p:pic>
      <p:sp>
        <p:nvSpPr>
          <p:cNvPr id="15" name="TextBox 14">
            <a:extLst>
              <a:ext uri="{FF2B5EF4-FFF2-40B4-BE49-F238E27FC236}">
                <a16:creationId xmlns:a16="http://schemas.microsoft.com/office/drawing/2014/main" id="{121D7C7F-E10A-BC49-A712-0CE0AB5F6B4F}"/>
              </a:ext>
            </a:extLst>
          </p:cNvPr>
          <p:cNvSpPr txBox="1"/>
          <p:nvPr/>
        </p:nvSpPr>
        <p:spPr>
          <a:xfrm>
            <a:off x="4965887" y="4328257"/>
            <a:ext cx="3308808" cy="738664"/>
          </a:xfrm>
          <a:prstGeom prst="rect">
            <a:avLst/>
          </a:prstGeom>
          <a:noFill/>
        </p:spPr>
        <p:txBody>
          <a:bodyPr wrap="square" rtlCol="0">
            <a:spAutoFit/>
          </a:bodyPr>
          <a:lstStyle/>
          <a:p>
            <a:pPr algn="ctr"/>
            <a:r>
              <a:rPr lang="en-TW" dirty="0"/>
              <a:t>Automation provided by Jenkins could be subsumed by the action formalism invented by </a:t>
            </a:r>
            <a:r>
              <a:rPr lang="en-TW" dirty="0">
                <a:hlinkClick r:id="rId10"/>
              </a:rPr>
              <a:t>Lagrange</a:t>
            </a:r>
            <a:r>
              <a:rPr lang="en-TW" dirty="0"/>
              <a:t> and </a:t>
            </a:r>
            <a:r>
              <a:rPr lang="en-TW" dirty="0">
                <a:hlinkClick r:id="rId11"/>
              </a:rPr>
              <a:t>Hamlilton</a:t>
            </a:r>
            <a:r>
              <a:rPr lang="en-TW" dirty="0"/>
              <a:t>.</a:t>
            </a:r>
          </a:p>
        </p:txBody>
      </p:sp>
    </p:spTree>
    <p:extLst>
      <p:ext uri="{BB962C8B-B14F-4D97-AF65-F5344CB8AC3E}">
        <p14:creationId xmlns:p14="http://schemas.microsoft.com/office/powerpoint/2010/main" val="1798989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548048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02997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466680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87894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311644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67612" y="1154699"/>
            <a:ext cx="4045200" cy="3415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Abstract Specification</a:t>
            </a:r>
            <a:endParaRPr sz="1800" dirty="0"/>
          </a:p>
        </p:txBody>
      </p:sp>
      <p:sp>
        <p:nvSpPr>
          <p:cNvPr id="73" name="Google Shape;73;p16"/>
          <p:cNvSpPr txBox="1">
            <a:spLocks noGrp="1"/>
          </p:cNvSpPr>
          <p:nvPr>
            <p:ph type="body" idx="2"/>
          </p:nvPr>
        </p:nvSpPr>
        <p:spPr>
          <a:xfrm>
            <a:off x="4939500" y="2224006"/>
            <a:ext cx="3837000" cy="2766447"/>
          </a:xfrm>
          <a:prstGeom prst="rect">
            <a:avLst/>
          </a:prstGeom>
        </p:spPr>
        <p:txBody>
          <a:bodyPr spcFirstLastPara="1" wrap="square" lIns="91425" tIns="91425" rIns="91425" bIns="91425" anchor="ctr" anchorCtr="0">
            <a:noAutofit/>
          </a:bodyPr>
          <a:lstStyle/>
          <a:p>
            <a:pPr marL="114300" lvl="0" indent="0" algn="l" rtl="0">
              <a:spcBef>
                <a:spcPts val="0"/>
              </a:spcBef>
              <a:spcAft>
                <a:spcPts val="0"/>
              </a:spcAft>
              <a:buSzPts val="1800"/>
              <a:buNone/>
            </a:pPr>
            <a:r>
              <a:rPr lang="en-US" dirty="0"/>
              <a:t>A well-defined set of Actions and iterative Branching Strategies</a:t>
            </a:r>
            <a:endParaRPr dirty="0"/>
          </a:p>
          <a:p>
            <a:pPr lvl="1" indent="-342900">
              <a:buSzPts val="1800"/>
              <a:buChar char="●"/>
            </a:pPr>
            <a:r>
              <a:rPr lang="en" dirty="0"/>
              <a:t>A Roadmap of composable activities</a:t>
            </a:r>
          </a:p>
          <a:p>
            <a:pPr lvl="1" indent="-342900">
              <a:buSzPts val="1800"/>
              <a:buChar char="●"/>
            </a:pPr>
            <a:r>
              <a:rPr lang="en" dirty="0"/>
              <a:t>Sequencing and timing conditions</a:t>
            </a:r>
          </a:p>
          <a:p>
            <a:pPr lvl="1" indent="-342900">
              <a:buSzPts val="1800"/>
              <a:buChar char="●"/>
            </a:pPr>
            <a:r>
              <a:rPr lang="en" dirty="0"/>
              <a:t>Explicitly state dependencies and resource requirements</a:t>
            </a:r>
          </a:p>
          <a:p>
            <a:pPr lvl="1" indent="-342900">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Rectangle 3">
            <a:extLst>
              <a:ext uri="{FF2B5EF4-FFF2-40B4-BE49-F238E27FC236}">
                <a16:creationId xmlns:a16="http://schemas.microsoft.com/office/drawing/2014/main" id="{A47A09CE-1A7C-8443-952F-C39D9B44E2DA}"/>
              </a:ext>
            </a:extLst>
          </p:cNvPr>
          <p:cNvSpPr/>
          <p:nvPr/>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4682177" y="517007"/>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sz="1800" dirty="0">
                <a:solidFill>
                  <a:schemeClr val="bg1"/>
                </a:solidFill>
              </a:rPr>
              <a:t>Concrete Implementation</a:t>
            </a:r>
          </a:p>
        </p:txBody>
      </p:sp>
      <p:sp>
        <p:nvSpPr>
          <p:cNvPr id="11" name="Google Shape;72;p16">
            <a:extLst>
              <a:ext uri="{FF2B5EF4-FFF2-40B4-BE49-F238E27FC236}">
                <a16:creationId xmlns:a16="http://schemas.microsoft.com/office/drawing/2014/main" id="{38136BA9-C5AA-8C48-B2F3-C064D4B6C3FC}"/>
              </a:ext>
            </a:extLst>
          </p:cNvPr>
          <p:cNvSpPr txBox="1">
            <a:spLocks/>
          </p:cNvSpPr>
          <p:nvPr/>
        </p:nvSpPr>
        <p:spPr>
          <a:xfrm>
            <a:off x="2659577" y="243231"/>
            <a:ext cx="4045200" cy="6369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t>Logic Model</a:t>
            </a:r>
          </a:p>
        </p:txBody>
      </p:sp>
      <p:sp>
        <p:nvSpPr>
          <p:cNvPr id="12" name="Google Shape;72;p16">
            <a:extLst>
              <a:ext uri="{FF2B5EF4-FFF2-40B4-BE49-F238E27FC236}">
                <a16:creationId xmlns:a16="http://schemas.microsoft.com/office/drawing/2014/main" id="{C8526483-D688-704A-91EB-3F96A42F4062}"/>
              </a:ext>
            </a:extLst>
          </p:cNvPr>
          <p:cNvSpPr txBox="1">
            <a:spLocks/>
          </p:cNvSpPr>
          <p:nvPr/>
        </p:nvSpPr>
        <p:spPr>
          <a:xfrm>
            <a:off x="2659576" y="326527"/>
            <a:ext cx="4045200" cy="636928"/>
          </a:xfrm>
          <a:prstGeom prst="rect">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US" dirty="0">
                <a:solidFill>
                  <a:schemeClr val="bg1"/>
                </a:solidFill>
              </a:rPr>
              <a:t>Logic Model</a:t>
            </a:r>
          </a:p>
        </p:txBody>
      </p:sp>
      <p:pic>
        <p:nvPicPr>
          <p:cNvPr id="5" name="Picture 4">
            <a:extLst>
              <a:ext uri="{FF2B5EF4-FFF2-40B4-BE49-F238E27FC236}">
                <a16:creationId xmlns:a16="http://schemas.microsoft.com/office/drawing/2014/main" id="{A2DD56A4-54BD-514B-AC56-C8E9237E41B6}"/>
              </a:ext>
            </a:extLst>
          </p:cNvPr>
          <p:cNvPicPr>
            <a:picLocks noChangeAspect="1"/>
          </p:cNvPicPr>
          <p:nvPr/>
        </p:nvPicPr>
        <p:blipFill>
          <a:blip r:embed="rId3"/>
          <a:stretch>
            <a:fillRect/>
          </a:stretch>
        </p:blipFill>
        <p:spPr>
          <a:xfrm>
            <a:off x="2659576" y="174910"/>
            <a:ext cx="1912423" cy="871840"/>
          </a:xfrm>
          <a:prstGeom prst="rect">
            <a:avLst/>
          </a:prstGeom>
        </p:spPr>
      </p:pic>
      <p:sp>
        <p:nvSpPr>
          <p:cNvPr id="13" name="Google Shape;73;p16">
            <a:extLst>
              <a:ext uri="{FF2B5EF4-FFF2-40B4-BE49-F238E27FC236}">
                <a16:creationId xmlns:a16="http://schemas.microsoft.com/office/drawing/2014/main" id="{5249A2E3-BD2F-D642-AC51-FE3163A5C0F2}"/>
              </a:ext>
            </a:extLst>
          </p:cNvPr>
          <p:cNvSpPr txBox="1">
            <a:spLocks/>
          </p:cNvSpPr>
          <p:nvPr/>
        </p:nvSpPr>
        <p:spPr>
          <a:xfrm>
            <a:off x="4737063" y="1751687"/>
            <a:ext cx="4284095" cy="29842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bg1"/>
                </a:solidFill>
              </a:rPr>
              <a:t>Output:</a:t>
            </a:r>
            <a:r>
              <a:rPr lang="en-US" dirty="0">
                <a:solidFill>
                  <a:schemeClr val="bg1"/>
                </a:solidFill>
              </a:rPr>
              <a:t> A HDL program that specifies a functional Hack Machine</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Process:</a:t>
            </a:r>
            <a:r>
              <a:rPr lang="en-US" dirty="0">
                <a:solidFill>
                  <a:schemeClr val="bg1"/>
                </a:solidFill>
              </a:rPr>
              <a:t> Compose existing chips</a:t>
            </a:r>
          </a:p>
          <a:p>
            <a:pPr marL="114300" indent="0">
              <a:buFont typeface="Arial"/>
              <a:buNone/>
            </a:pPr>
            <a:endParaRPr lang="en-US" dirty="0">
              <a:solidFill>
                <a:schemeClr val="bg1"/>
              </a:solidFill>
            </a:endParaRPr>
          </a:p>
          <a:p>
            <a:pPr marL="114300" indent="0">
              <a:buFont typeface="Arial"/>
              <a:buNone/>
            </a:pPr>
            <a:r>
              <a:rPr lang="en-US" b="1" i="1" dirty="0">
                <a:solidFill>
                  <a:schemeClr val="bg1"/>
                </a:solidFill>
              </a:rPr>
              <a:t>Input:</a:t>
            </a:r>
            <a:r>
              <a:rPr lang="en-US" dirty="0">
                <a:solidFill>
                  <a:schemeClr val="bg1"/>
                </a:solidFill>
              </a:rPr>
              <a:t> </a:t>
            </a:r>
          </a:p>
          <a:p>
            <a:pPr>
              <a:buFont typeface="+mj-lt"/>
              <a:buAutoNum type="arabicPeriod"/>
            </a:pPr>
            <a:r>
              <a:rPr lang="en-US" dirty="0">
                <a:solidFill>
                  <a:schemeClr val="bg1"/>
                </a:solidFill>
              </a:rPr>
              <a:t>Chips built in previous weeks</a:t>
            </a:r>
          </a:p>
          <a:p>
            <a:pPr>
              <a:buFont typeface="+mj-lt"/>
              <a:buAutoNum type="arabicPeriod"/>
            </a:pPr>
            <a:r>
              <a:rPr lang="en-US" dirty="0">
                <a:solidFill>
                  <a:schemeClr val="bg1"/>
                </a:solidFill>
              </a:rPr>
              <a:t>Guiding instructions of Hack Arch.</a:t>
            </a:r>
          </a:p>
          <a:p>
            <a:pPr>
              <a:buFont typeface="+mj-lt"/>
              <a:buAutoNum type="arabicPeriod"/>
            </a:pPr>
            <a:r>
              <a:rPr lang="en-US" dirty="0">
                <a:solidFill>
                  <a:schemeClr val="bg1"/>
                </a:solidFill>
              </a:rPr>
              <a:t>Course related reference material</a:t>
            </a:r>
          </a:p>
        </p:txBody>
      </p:sp>
      <p:sp>
        <p:nvSpPr>
          <p:cNvPr id="15" name="Google Shape;73;p16">
            <a:extLst>
              <a:ext uri="{FF2B5EF4-FFF2-40B4-BE49-F238E27FC236}">
                <a16:creationId xmlns:a16="http://schemas.microsoft.com/office/drawing/2014/main" id="{D73842FB-7A63-6844-90B8-166D4B035FBD}"/>
              </a:ext>
            </a:extLst>
          </p:cNvPr>
          <p:cNvSpPr txBox="1">
            <a:spLocks/>
          </p:cNvSpPr>
          <p:nvPr/>
        </p:nvSpPr>
        <p:spPr>
          <a:xfrm>
            <a:off x="575810" y="1751687"/>
            <a:ext cx="3996189" cy="3391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b="1" i="1" dirty="0">
                <a:solidFill>
                  <a:schemeClr val="tx1"/>
                </a:solidFill>
              </a:rPr>
              <a:t>Context:</a:t>
            </a:r>
            <a:r>
              <a:rPr lang="en-US" dirty="0">
                <a:solidFill>
                  <a:schemeClr val="tx1"/>
                </a:solidFill>
              </a:rPr>
              <a:t> ALU and Memory Chips are available for composition</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Goal:</a:t>
            </a:r>
            <a:r>
              <a:rPr lang="en-US" dirty="0">
                <a:solidFill>
                  <a:schemeClr val="tx1"/>
                </a:solidFill>
              </a:rPr>
              <a:t> Create Hack Computer</a:t>
            </a:r>
          </a:p>
          <a:p>
            <a:pPr marL="114300" indent="0">
              <a:buFont typeface="Arial"/>
              <a:buNone/>
            </a:pPr>
            <a:endParaRPr lang="en-US" dirty="0">
              <a:solidFill>
                <a:schemeClr val="tx1"/>
              </a:solidFill>
            </a:endParaRPr>
          </a:p>
          <a:p>
            <a:pPr marL="114300" indent="0">
              <a:buFont typeface="Arial"/>
              <a:buNone/>
            </a:pPr>
            <a:r>
              <a:rPr lang="en-US" b="1" i="1" dirty="0">
                <a:solidFill>
                  <a:schemeClr val="tx1"/>
                </a:solidFill>
              </a:rPr>
              <a:t>Criteria:</a:t>
            </a:r>
            <a:r>
              <a:rPr lang="en-US" dirty="0">
                <a:solidFill>
                  <a:schemeClr val="tx1"/>
                </a:solidFill>
              </a:rPr>
              <a:t> </a:t>
            </a:r>
          </a:p>
          <a:p>
            <a:pPr>
              <a:buFont typeface="+mj-lt"/>
              <a:buAutoNum type="arabicPeriod"/>
            </a:pPr>
            <a:r>
              <a:rPr lang="en-US" dirty="0">
                <a:solidFill>
                  <a:schemeClr val="tx1"/>
                </a:solidFill>
              </a:rPr>
              <a:t>Turing Complete</a:t>
            </a:r>
          </a:p>
          <a:p>
            <a:pPr>
              <a:buFont typeface="+mj-lt"/>
              <a:buAutoNum type="arabicPeriod"/>
            </a:pPr>
            <a:r>
              <a:rPr lang="en-US" dirty="0">
                <a:solidFill>
                  <a:schemeClr val="tx1"/>
                </a:solidFill>
              </a:rPr>
              <a:t>Run Jack OS</a:t>
            </a:r>
          </a:p>
          <a:p>
            <a:pPr>
              <a:buFont typeface="+mj-lt"/>
              <a:buAutoNum type="arabicPeriod"/>
            </a:pPr>
            <a:r>
              <a:rPr lang="en-US" dirty="0">
                <a:solidFill>
                  <a:schemeClr val="tx1"/>
                </a:solidFill>
              </a:rPr>
              <a:t>Pass tests</a:t>
            </a:r>
          </a:p>
          <a:p>
            <a:pPr>
              <a:buFont typeface="+mj-lt"/>
              <a:buAutoNum type="arabicPeriod"/>
            </a:pPr>
            <a:endParaRPr lang="en-US" dirty="0">
              <a:solidFill>
                <a:schemeClr val="tx1"/>
              </a:solidFill>
            </a:endParaRPr>
          </a:p>
        </p:txBody>
      </p:sp>
      <p:sp>
        <p:nvSpPr>
          <p:cNvPr id="6" name="Rectangle 5">
            <a:extLst>
              <a:ext uri="{FF2B5EF4-FFF2-40B4-BE49-F238E27FC236}">
                <a16:creationId xmlns:a16="http://schemas.microsoft.com/office/drawing/2014/main" id="{515E269B-E6C4-8F4A-93EE-5EF3EFB34DBC}"/>
              </a:ext>
            </a:extLst>
          </p:cNvPr>
          <p:cNvSpPr/>
          <p:nvPr/>
        </p:nvSpPr>
        <p:spPr>
          <a:xfrm>
            <a:off x="329865" y="4779300"/>
            <a:ext cx="8484269" cy="320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Boundary Conditions: Familiarity with HDL, PC, ALU, Memory, and Hack Assembly Language</a:t>
            </a:r>
          </a:p>
        </p:txBody>
      </p:sp>
    </p:spTree>
    <p:extLst>
      <p:ext uri="{BB962C8B-B14F-4D97-AF65-F5344CB8AC3E}">
        <p14:creationId xmlns:p14="http://schemas.microsoft.com/office/powerpoint/2010/main" val="411218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22</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1588" y="456811"/>
            <a:ext cx="5820824" cy="923330"/>
          </a:xfrm>
          <a:prstGeom prst="rect">
            <a:avLst/>
          </a:prstGeom>
          <a:noFill/>
        </p:spPr>
        <p:txBody>
          <a:bodyPr wrap="none" rtlCol="0">
            <a:spAutoFit/>
          </a:bodyPr>
          <a:lstStyle/>
          <a:p>
            <a:pPr algn="ctr"/>
            <a:r>
              <a:rPr lang="en-US" sz="2700" dirty="0">
                <a:solidFill>
                  <a:prstClr val="white"/>
                </a:solidFill>
              </a:rPr>
              <a:t>The 3 Generalized Computing Tasks</a:t>
            </a:r>
          </a:p>
          <a:p>
            <a:pPr algn="ctr"/>
            <a:r>
              <a:rPr lang="en-US" sz="2700" dirty="0">
                <a:solidFill>
                  <a:prstClr val="white"/>
                </a:solidFill>
              </a:rPr>
              <a:t>and how AI relates to them</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25</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591" y="292231"/>
            <a:ext cx="795281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Languages</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8066" y="264799"/>
            <a:ext cx="563006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A mathematical Language for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prstClr val="white"/>
                </a:solidFill>
                <a:effectLst/>
                <a:uLnTx/>
                <a:uFillTx/>
                <a:latin typeface="Calibri"/>
                <a:cs typeface="Arial"/>
                <a:sym typeface="Arial"/>
              </a:rPr>
              <a:t>Real Applications that are computationally intensive</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29</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Prelude</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2400" dirty="0"/>
              <a:t>Architecture: invariant properties of a system</a:t>
            </a:r>
          </a:p>
          <a:p>
            <a:pPr lvl="1"/>
            <a:r>
              <a:rPr lang="en-US" sz="1800" dirty="0"/>
              <a:t>Paradox: In contrast to invariance, computing is all about </a:t>
            </a:r>
            <a:r>
              <a:rPr lang="en-US" sz="1800"/>
              <a:t>processing variables</a:t>
            </a:r>
            <a:endParaRPr lang="en-US" sz="1800" dirty="0"/>
          </a:p>
          <a:p>
            <a:pPr lvl="1"/>
            <a:r>
              <a:rPr lang="en-US" sz="1800" dirty="0"/>
              <a:t>Therefore: Computing Architectures must serve certain classes of computing functions within a stable range of operating boundaries</a:t>
            </a:r>
          </a:p>
          <a:p>
            <a:pPr lvl="1"/>
            <a:r>
              <a:rPr lang="en-US" sz="1800" dirty="0"/>
              <a:t>Reasoning about architectural classifications establishes a scientific discipline/language to conduct system designs</a:t>
            </a:r>
          </a:p>
          <a:p>
            <a:r>
              <a:rPr lang="en-US" sz="2000" dirty="0">
                <a:hlinkClick r:id="rId3"/>
              </a:rPr>
              <a:t>CAP Theorem</a:t>
            </a:r>
            <a:r>
              <a:rPr lang="en-US" sz="2000" dirty="0"/>
              <a:t>: </a:t>
            </a:r>
            <a:r>
              <a:rPr lang="en-US" dirty="0"/>
              <a:t>Consistency, Availability, Partition Tolerance</a:t>
            </a:r>
          </a:p>
          <a:p>
            <a:pPr lvl="1"/>
            <a:r>
              <a:rPr lang="en-US" sz="1800" dirty="0"/>
              <a:t>Architectural metrics is about space, time and energy tradeoffs </a:t>
            </a: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892097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609201" y="1460238"/>
            <a:ext cx="3606757" cy="1015663"/>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257274" y="1460238"/>
            <a:ext cx="3606757" cy="1015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3A77B55A-3865-E24D-88C2-8E0279AFF696}"/>
              </a:ext>
            </a:extLst>
          </p:cNvPr>
          <p:cNvSpPr txBox="1"/>
          <p:nvPr/>
        </p:nvSpPr>
        <p:spPr>
          <a:xfrm>
            <a:off x="2486243" y="2326061"/>
            <a:ext cx="4500747"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TW" sz="2800" b="0" i="0" u="none" strike="noStrike" kern="0" cap="none" spc="0" normalizeH="0" baseline="0" noProof="0" dirty="0">
                <a:ln>
                  <a:noFill/>
                </a:ln>
                <a:solidFill>
                  <a:srgbClr val="000000"/>
                </a:solidFill>
                <a:effectLst/>
                <a:uLnTx/>
                <a:uFillTx/>
                <a:latin typeface="Arial"/>
                <a:cs typeface="Arial"/>
                <a:sym typeface="Arial"/>
              </a:rPr>
              <a:t>Can we come up with a </a:t>
            </a:r>
            <a:r>
              <a:rPr kumimoji="0" lang="en-TW" sz="2800" b="1" i="0" u="none" strike="noStrike" kern="0" cap="none" spc="0" normalizeH="0" baseline="0" noProof="0" dirty="0">
                <a:ln>
                  <a:noFill/>
                </a:ln>
                <a:solidFill>
                  <a:srgbClr val="000000"/>
                </a:solidFill>
                <a:effectLst/>
                <a:uLnTx/>
                <a:uFillTx/>
                <a:latin typeface="Arial"/>
                <a:cs typeface="Arial"/>
                <a:sym typeface="Arial"/>
              </a:rPr>
              <a:t>sound</a:t>
            </a:r>
            <a:r>
              <a:rPr kumimoji="0" lang="en-TW" sz="2800" b="0" i="0" u="none" strike="noStrike" kern="0" cap="none" spc="0" normalizeH="0" baseline="0" noProof="0" dirty="0">
                <a:ln>
                  <a:noFill/>
                </a:ln>
                <a:solidFill>
                  <a:srgbClr val="000000"/>
                </a:solidFill>
                <a:effectLst/>
                <a:uLnTx/>
                <a:uFillTx/>
                <a:latin typeface="Arial"/>
                <a:cs typeface="Arial"/>
                <a:sym typeface="Arial"/>
              </a:rPr>
              <a:t> and </a:t>
            </a:r>
            <a:r>
              <a:rPr kumimoji="0" lang="en-TW" sz="2800" b="1" i="0" u="none" strike="noStrike" kern="0" cap="none" spc="0" normalizeH="0" baseline="0" noProof="0" dirty="0">
                <a:ln>
                  <a:noFill/>
                </a:ln>
                <a:solidFill>
                  <a:srgbClr val="000000"/>
                </a:solidFill>
                <a:effectLst/>
                <a:uLnTx/>
                <a:uFillTx/>
                <a:latin typeface="Arial"/>
                <a:cs typeface="Arial"/>
                <a:sym typeface="Arial"/>
              </a:rPr>
              <a:t>complete</a:t>
            </a:r>
            <a:r>
              <a:rPr kumimoji="0" lang="en-TW" sz="2800" b="0" i="0" u="none" strike="noStrike" kern="0" cap="none" spc="0" normalizeH="0" baseline="0" noProof="0" dirty="0">
                <a:ln>
                  <a:noFill/>
                </a:ln>
                <a:solidFill>
                  <a:srgbClr val="000000"/>
                </a:solidFill>
                <a:effectLst/>
                <a:uLnTx/>
                <a:uFillTx/>
                <a:latin typeface="Arial"/>
                <a:cs typeface="Arial"/>
                <a:sym typeface="Arial"/>
              </a:rPr>
              <a:t> computing architecture classification scheme?</a:t>
            </a:r>
          </a:p>
        </p:txBody>
      </p:sp>
    </p:spTree>
    <p:extLst>
      <p:ext uri="{BB962C8B-B14F-4D97-AF65-F5344CB8AC3E}">
        <p14:creationId xmlns:p14="http://schemas.microsoft.com/office/powerpoint/2010/main" val="181307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663"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3342365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903"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2607493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927"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1356911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35</a:t>
            </a:fld>
            <a:endParaRPr lang="en-US"/>
          </a:p>
        </p:txBody>
      </p:sp>
    </p:spTree>
    <p:extLst>
      <p:ext uri="{BB962C8B-B14F-4D97-AF65-F5344CB8AC3E}">
        <p14:creationId xmlns:p14="http://schemas.microsoft.com/office/powerpoint/2010/main" val="3889635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4180697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711"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37</a:t>
            </a:fld>
            <a:endParaRPr lang="en-US"/>
          </a:p>
        </p:txBody>
      </p:sp>
    </p:spTree>
    <p:extLst>
      <p:ext uri="{BB962C8B-B14F-4D97-AF65-F5344CB8AC3E}">
        <p14:creationId xmlns:p14="http://schemas.microsoft.com/office/powerpoint/2010/main" val="3288506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735"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38</a:t>
            </a:fld>
            <a:endParaRPr lang="en-US"/>
          </a:p>
        </p:txBody>
      </p:sp>
    </p:spTree>
    <p:extLst>
      <p:ext uri="{BB962C8B-B14F-4D97-AF65-F5344CB8AC3E}">
        <p14:creationId xmlns:p14="http://schemas.microsoft.com/office/powerpoint/2010/main" val="1820512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21709"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21710"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030829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783"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40</a:t>
            </a:fld>
            <a:endParaRPr lang="en-US"/>
          </a:p>
        </p:txBody>
      </p:sp>
    </p:spTree>
    <p:extLst>
      <p:ext uri="{BB962C8B-B14F-4D97-AF65-F5344CB8AC3E}">
        <p14:creationId xmlns:p14="http://schemas.microsoft.com/office/powerpoint/2010/main" val="2815982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759523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3207146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807"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388301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831"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1205767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855"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1844656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22733"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22734"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46</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47</a:t>
            </a:fld>
            <a:endParaRPr lang="en-US"/>
          </a:p>
        </p:txBody>
      </p:sp>
    </p:spTree>
    <p:extLst>
      <p:ext uri="{BB962C8B-B14F-4D97-AF65-F5344CB8AC3E}">
        <p14:creationId xmlns:p14="http://schemas.microsoft.com/office/powerpoint/2010/main" val="2510356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48</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pPr algn="ctr"/>
            <a:r>
              <a:rPr lang="en-US" altLang="zh-CN" sz="2400" dirty="0">
                <a:latin typeface="Arial" panose="020B0604020202020204" pitchFamily="34" charset="0"/>
              </a:rPr>
              <a:t>Turing Complete Devices can be rather simple</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986540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10" name="Picture 9">
            <a:extLst>
              <a:ext uri="{FF2B5EF4-FFF2-40B4-BE49-F238E27FC236}">
                <a16:creationId xmlns:a16="http://schemas.microsoft.com/office/drawing/2014/main" id="{9DF98D50-1D02-6040-947F-9B369624CFA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5320" y="1880628"/>
            <a:ext cx="1491747" cy="863193"/>
          </a:xfrm>
          <a:prstGeom prst="rect">
            <a:avLst/>
          </a:prstGeom>
        </p:spPr>
      </p:pic>
      <p:pic>
        <p:nvPicPr>
          <p:cNvPr id="45" name="Picture 44">
            <a:extLst>
              <a:ext uri="{FF2B5EF4-FFF2-40B4-BE49-F238E27FC236}">
                <a16:creationId xmlns:a16="http://schemas.microsoft.com/office/drawing/2014/main" id="{F1175AA5-5274-6541-B0E6-C8C9E6D01F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748" y="4627033"/>
            <a:ext cx="572930" cy="362092"/>
          </a:xfrm>
          <a:prstGeom prst="rect">
            <a:avLst/>
          </a:prstGeom>
        </p:spPr>
      </p:pic>
      <p:pic>
        <p:nvPicPr>
          <p:cNvPr id="46" name="Picture 45">
            <a:hlinkClick r:id="rId16"/>
            <a:extLst>
              <a:ext uri="{FF2B5EF4-FFF2-40B4-BE49-F238E27FC236}">
                <a16:creationId xmlns:a16="http://schemas.microsoft.com/office/drawing/2014/main" id="{45901194-B839-EE4B-88EF-0F32AD544E2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856261" y="4530327"/>
            <a:ext cx="437097" cy="488581"/>
          </a:xfrm>
          <a:prstGeom prst="rect">
            <a:avLst/>
          </a:prstGeom>
        </p:spPr>
      </p:pic>
      <p:pic>
        <p:nvPicPr>
          <p:cNvPr id="47" name="Picture 46">
            <a:extLst>
              <a:ext uri="{FF2B5EF4-FFF2-40B4-BE49-F238E27FC236}">
                <a16:creationId xmlns:a16="http://schemas.microsoft.com/office/drawing/2014/main" id="{025704F4-2BB5-2D4A-B5E4-5BAD66A568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073318" y="4523210"/>
            <a:ext cx="548700" cy="522484"/>
          </a:xfrm>
          <a:prstGeom prst="rect">
            <a:avLst/>
          </a:prstGeom>
        </p:spPr>
      </p:pic>
      <p:pic>
        <p:nvPicPr>
          <p:cNvPr id="48" name="Picture 47">
            <a:hlinkClick r:id="rId19"/>
            <a:extLst>
              <a:ext uri="{FF2B5EF4-FFF2-40B4-BE49-F238E27FC236}">
                <a16:creationId xmlns:a16="http://schemas.microsoft.com/office/drawing/2014/main" id="{51847CF9-1E4D-0548-BD36-00035656AF3D}"/>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2596657" y="4540689"/>
            <a:ext cx="630283" cy="464292"/>
          </a:xfrm>
          <a:prstGeom prst="rect">
            <a:avLst/>
          </a:prstGeom>
        </p:spPr>
      </p:pic>
      <p:pic>
        <p:nvPicPr>
          <p:cNvPr id="50" name="Picture 49">
            <a:hlinkClick r:id="rId21"/>
            <a:extLst>
              <a:ext uri="{FF2B5EF4-FFF2-40B4-BE49-F238E27FC236}">
                <a16:creationId xmlns:a16="http://schemas.microsoft.com/office/drawing/2014/main" id="{C19B6101-FB3A-7D41-BBEB-AA38527B694E}"/>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91169" y="4486361"/>
            <a:ext cx="961660" cy="497410"/>
          </a:xfrm>
          <a:prstGeom prst="rect">
            <a:avLst/>
          </a:prstGeom>
        </p:spPr>
      </p:pic>
      <p:sp>
        <p:nvSpPr>
          <p:cNvPr id="51" name="TextBox 50">
            <a:extLst>
              <a:ext uri="{FF2B5EF4-FFF2-40B4-BE49-F238E27FC236}">
                <a16:creationId xmlns:a16="http://schemas.microsoft.com/office/drawing/2014/main" id="{38BA2B40-620B-764C-8D65-12128E479F52}"/>
              </a:ext>
            </a:extLst>
          </p:cNvPr>
          <p:cNvSpPr txBox="1"/>
          <p:nvPr/>
        </p:nvSpPr>
        <p:spPr>
          <a:xfrm>
            <a:off x="495231" y="4880191"/>
            <a:ext cx="1319592" cy="307777"/>
          </a:xfrm>
          <a:prstGeom prst="rect">
            <a:avLst/>
          </a:prstGeom>
          <a:noFill/>
        </p:spPr>
        <p:txBody>
          <a:bodyPr wrap="none" rtlCol="0">
            <a:spAutoFit/>
          </a:bodyPr>
          <a:lstStyle/>
          <a:p>
            <a:r>
              <a:rPr lang="en-TW" dirty="0"/>
              <a:t>Hackerspaces</a:t>
            </a:r>
          </a:p>
        </p:txBody>
      </p:sp>
      <p:sp>
        <p:nvSpPr>
          <p:cNvPr id="54" name="TextBox 53">
            <a:extLst>
              <a:ext uri="{FF2B5EF4-FFF2-40B4-BE49-F238E27FC236}">
                <a16:creationId xmlns:a16="http://schemas.microsoft.com/office/drawing/2014/main" id="{9EA242FA-EDB2-A444-9868-96441832A659}"/>
              </a:ext>
            </a:extLst>
          </p:cNvPr>
          <p:cNvSpPr txBox="1"/>
          <p:nvPr/>
        </p:nvSpPr>
        <p:spPr>
          <a:xfrm>
            <a:off x="3489814" y="4891805"/>
            <a:ext cx="2164375" cy="307777"/>
          </a:xfrm>
          <a:prstGeom prst="rect">
            <a:avLst/>
          </a:prstGeom>
          <a:noFill/>
        </p:spPr>
        <p:txBody>
          <a:bodyPr wrap="none" rtlCol="0">
            <a:spAutoFit/>
          </a:bodyPr>
          <a:lstStyle/>
          <a:p>
            <a:pPr algn="ctr"/>
            <a:r>
              <a:rPr lang="en-TW" dirty="0"/>
              <a:t>Super Computing Center</a:t>
            </a:r>
          </a:p>
        </p:txBody>
      </p:sp>
      <p:pic>
        <p:nvPicPr>
          <p:cNvPr id="20487" name="Picture 7" descr="NetLogo Desktop">
            <a:hlinkClick r:id="rId23"/>
            <a:extLst>
              <a:ext uri="{FF2B5EF4-FFF2-40B4-BE49-F238E27FC236}">
                <a16:creationId xmlns:a16="http://schemas.microsoft.com/office/drawing/2014/main" id="{1B75204A-1FC8-6848-96A9-793F39378C71}"/>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8260290" y="3363911"/>
            <a:ext cx="560935" cy="560935"/>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S-DOS Apple II Microsoft FreeDOS, microsoft, text, logo png">
            <a:hlinkClick r:id="rId25"/>
            <a:extLst>
              <a:ext uri="{FF2B5EF4-FFF2-40B4-BE49-F238E27FC236}">
                <a16:creationId xmlns:a16="http://schemas.microsoft.com/office/drawing/2014/main" id="{6891195B-80AE-0945-8E0E-F731B3B98F22}"/>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5231" y="3421815"/>
            <a:ext cx="510460" cy="396997"/>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a:hlinkClick r:id="rId27"/>
            <a:extLst>
              <a:ext uri="{FF2B5EF4-FFF2-40B4-BE49-F238E27FC236}">
                <a16:creationId xmlns:a16="http://schemas.microsoft.com/office/drawing/2014/main" id="{2BCCF284-6030-1142-833D-244CF6F874A4}"/>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244987" y="2898631"/>
            <a:ext cx="747270" cy="513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1822648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89079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54</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55</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56</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1931350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Questions</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pPr marL="114300" indent="0" algn="ctr">
              <a:buNone/>
            </a:pPr>
            <a:r>
              <a:rPr lang="en-US" sz="3200" dirty="0"/>
              <a:t>Is it possible to shape a meta-language that self-evolves to approximate all computing architectures over time?</a:t>
            </a:r>
          </a:p>
          <a:p>
            <a:pPr marL="114300" indent="0" algn="ctr">
              <a:buNone/>
            </a:pPr>
            <a:endParaRPr lang="en-US" sz="3200" dirty="0"/>
          </a:p>
          <a:p>
            <a:pPr marL="114300" indent="0" algn="ctr">
              <a:buNone/>
            </a:pPr>
            <a:r>
              <a:rPr lang="en-US" sz="3200" dirty="0"/>
              <a:t>Would this language be the Holi grail that leads us to find the </a:t>
            </a:r>
            <a:r>
              <a:rPr lang="en-US" sz="3200" b="1" i="1" dirty="0">
                <a:solidFill>
                  <a:srgbClr val="FF0000"/>
                </a:solidFill>
              </a:rPr>
              <a:t>Master Algorithm</a:t>
            </a:r>
            <a:r>
              <a:rPr lang="en-US" sz="3200" dirty="0"/>
              <a:t>?</a:t>
            </a:r>
          </a:p>
          <a:p>
            <a:pPr algn="ctr"/>
            <a:endParaRPr lang="en-US" sz="24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dirty="0"/>
          </a:p>
        </p:txBody>
      </p:sp>
    </p:spTree>
    <p:extLst>
      <p:ext uri="{BB962C8B-B14F-4D97-AF65-F5344CB8AC3E}">
        <p14:creationId xmlns:p14="http://schemas.microsoft.com/office/powerpoint/2010/main" val="4253805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31771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012123" y="1380844"/>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509" y="2214871"/>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52341" y="1247614"/>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69DF2901-9E54-3B42-AA47-A5617E2704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44702" y="2528854"/>
            <a:ext cx="1466717" cy="2266079"/>
          </a:xfrm>
          <a:prstGeom prst="rect">
            <a:avLst/>
          </a:prstGeom>
        </p:spPr>
      </p:pic>
      <p:pic>
        <p:nvPicPr>
          <p:cNvPr id="10" name="Picture 2" descr="It's Been 10 Years: What's Happened with A New Kind of Science?—Stephen  Wolfram Writings">
            <a:hlinkClick r:id="rId9"/>
            <a:extLst>
              <a:ext uri="{FF2B5EF4-FFF2-40B4-BE49-F238E27FC236}">
                <a16:creationId xmlns:a16="http://schemas.microsoft.com/office/drawing/2014/main" id="{BF1CF78D-9917-FC4E-A3A7-8C1EE48D1546}"/>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30746" y="3240303"/>
            <a:ext cx="1148255" cy="137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5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Synchronization</a:t>
            </a:r>
            <a:br>
              <a:rPr lang="en" sz="5400" dirty="0">
                <a:solidFill>
                  <a:srgbClr val="FF0000"/>
                </a:solidFill>
              </a:rPr>
            </a:br>
            <a:r>
              <a:rPr lang="en" sz="5400" dirty="0">
                <a:solidFill>
                  <a:srgbClr val="FF0000"/>
                </a:solidFill>
              </a:rPr>
              <a:t>(Entanglement)</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2827819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61</a:t>
            </a:fld>
            <a:endParaRPr lang="en-US"/>
          </a:p>
        </p:txBody>
      </p:sp>
    </p:spTree>
    <p:extLst>
      <p:ext uri="{BB962C8B-B14F-4D97-AF65-F5344CB8AC3E}">
        <p14:creationId xmlns:p14="http://schemas.microsoft.com/office/powerpoint/2010/main" val="679999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10669761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14122364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 </a:t>
            </a:r>
            <a:r>
              <a:rPr lang="en-US" altLang="zh-CN" dirty="0">
                <a:solidFill>
                  <a:schemeClr val="bg1">
                    <a:lumMod val="85000"/>
                  </a:schemeClr>
                </a:solidFill>
                <a:latin typeface="+mj-lt"/>
                <a:ea typeface="Weibei SC" panose="03000800000000000000" pitchFamily="66" charset="-128"/>
              </a:rPr>
              <a:t>(some times called Capital)</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3459950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Tree>
    <p:extLst>
      <p:ext uri="{BB962C8B-B14F-4D97-AF65-F5344CB8AC3E}">
        <p14:creationId xmlns:p14="http://schemas.microsoft.com/office/powerpoint/2010/main" val="3650176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Timeless Computing Architectural Element</a:t>
            </a:r>
            <a:endParaRPr lang="en-US" dirty="0">
              <a:latin typeface="+mj-lt"/>
              <a:ea typeface="STXingkai" panose="02010800040101010101" pitchFamily="2" charset="-122"/>
            </a:endParaRPr>
          </a:p>
        </p:txBody>
      </p: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pic>
        <p:nvPicPr>
          <p:cNvPr id="10" name="Picture 9">
            <a:hlinkClick r:id="rId2"/>
            <a:extLst>
              <a:ext uri="{FF2B5EF4-FFF2-40B4-BE49-F238E27FC236}">
                <a16:creationId xmlns:a16="http://schemas.microsoft.com/office/drawing/2014/main" id="{81DA77C3-9EA1-214B-8999-6B2445F14D15}"/>
              </a:ext>
            </a:extLst>
          </p:cNvPr>
          <p:cNvPicPr>
            <a:picLocks noChangeAspect="1"/>
          </p:cNvPicPr>
          <p:nvPr/>
        </p:nvPicPr>
        <p:blipFill>
          <a:blip r:embed="rId3"/>
          <a:stretch>
            <a:fillRect/>
          </a:stretch>
        </p:blipFill>
        <p:spPr>
          <a:xfrm>
            <a:off x="2368524" y="1065309"/>
            <a:ext cx="4406952" cy="3633166"/>
          </a:xfrm>
          <a:prstGeom prst="rect">
            <a:avLst/>
          </a:prstGeom>
        </p:spPr>
      </p:pic>
      <p:sp>
        <p:nvSpPr>
          <p:cNvPr id="12" name="TextBox 11">
            <a:extLst>
              <a:ext uri="{FF2B5EF4-FFF2-40B4-BE49-F238E27FC236}">
                <a16:creationId xmlns:a16="http://schemas.microsoft.com/office/drawing/2014/main" id="{DF62BF0C-6B21-FF41-A194-7CD6F7CDA075}"/>
              </a:ext>
            </a:extLst>
          </p:cNvPr>
          <p:cNvSpPr txBox="1"/>
          <p:nvPr/>
        </p:nvSpPr>
        <p:spPr>
          <a:xfrm>
            <a:off x="6927494" y="1748333"/>
            <a:ext cx="1904806" cy="2246769"/>
          </a:xfrm>
          <a:prstGeom prst="rect">
            <a:avLst/>
          </a:prstGeom>
          <a:noFill/>
        </p:spPr>
        <p:txBody>
          <a:bodyPr wrap="square" rtlCol="0">
            <a:spAutoFit/>
          </a:bodyPr>
          <a:lstStyle/>
          <a:p>
            <a:r>
              <a:rPr lang="en-TW" dirty="0"/>
              <a:t>Computation takes place when the total amount of assets is being calculated…</a:t>
            </a:r>
          </a:p>
          <a:p>
            <a:endParaRPr lang="en-TW" dirty="0"/>
          </a:p>
          <a:p>
            <a:r>
              <a:rPr lang="en-TW" dirty="0"/>
              <a:t>When something is </a:t>
            </a:r>
            <a:r>
              <a:rPr lang="en-TW" b="1" i="1" dirty="0">
                <a:solidFill>
                  <a:srgbClr val="FF0000"/>
                </a:solidFill>
              </a:rPr>
              <a:t>not accounted </a:t>
            </a:r>
            <a:r>
              <a:rPr lang="en-TW" dirty="0"/>
              <a:t>for, it will never show influence on the total amount of assets…</a:t>
            </a:r>
          </a:p>
        </p:txBody>
      </p:sp>
    </p:spTree>
    <p:extLst>
      <p:ext uri="{BB962C8B-B14F-4D97-AF65-F5344CB8AC3E}">
        <p14:creationId xmlns:p14="http://schemas.microsoft.com/office/powerpoint/2010/main" val="1350987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311947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57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230922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955105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3497202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28497645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1214705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3277011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Computational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4430" y="1365250"/>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3" name="Picture 12">
            <a:hlinkClick r:id="rId5"/>
            <a:extLst>
              <a:ext uri="{FF2B5EF4-FFF2-40B4-BE49-F238E27FC236}">
                <a16:creationId xmlns:a16="http://schemas.microsoft.com/office/drawing/2014/main" id="{AEDD98A3-5345-AD4F-9982-09F04768D333}"/>
              </a:ext>
            </a:extLst>
          </p:cNvPr>
          <p:cNvPicPr>
            <a:picLocks noChangeAspect="1"/>
          </p:cNvPicPr>
          <p:nvPr/>
        </p:nvPicPr>
        <p:blipFill>
          <a:blip r:embed="rId6"/>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5"/>
              </a:rPr>
              <a:t>Pacioli’s</a:t>
            </a:r>
            <a:r>
              <a:rPr lang="en-US" dirty="0">
                <a:hlinkClick r:id="rId5"/>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2" name="Picture 1">
            <a:hlinkClick r:id="rId7"/>
            <a:extLst>
              <a:ext uri="{FF2B5EF4-FFF2-40B4-BE49-F238E27FC236}">
                <a16:creationId xmlns:a16="http://schemas.microsoft.com/office/drawing/2014/main" id="{7904A888-51AC-3B43-81E5-8406F4C75A0D}"/>
              </a:ext>
            </a:extLst>
          </p:cNvPr>
          <p:cNvPicPr>
            <a:picLocks noChangeAspect="1"/>
          </p:cNvPicPr>
          <p:nvPr/>
        </p:nvPicPr>
        <p:blipFill>
          <a:blip r:embed="rId8"/>
          <a:stretch>
            <a:fillRect/>
          </a:stretch>
        </p:blipFill>
        <p:spPr>
          <a:xfrm>
            <a:off x="6362673" y="2960893"/>
            <a:ext cx="2472742" cy="1717469"/>
          </a:xfrm>
          <a:prstGeom prst="rect">
            <a:avLst/>
          </a:prstGeom>
        </p:spPr>
      </p:pic>
      <p:pic>
        <p:nvPicPr>
          <p:cNvPr id="3" name="Picture 2">
            <a:hlinkClick r:id="rId7"/>
            <a:extLst>
              <a:ext uri="{FF2B5EF4-FFF2-40B4-BE49-F238E27FC236}">
                <a16:creationId xmlns:a16="http://schemas.microsoft.com/office/drawing/2014/main" id="{F5E6C94E-4D61-E544-8914-A147700EEE00}"/>
              </a:ext>
            </a:extLst>
          </p:cNvPr>
          <p:cNvPicPr>
            <a:picLocks noChangeAspect="1"/>
          </p:cNvPicPr>
          <p:nvPr/>
        </p:nvPicPr>
        <p:blipFill rotWithShape="1">
          <a:blip r:embed="rId9"/>
          <a:srcRect l="12567" r="13102"/>
          <a:stretch/>
        </p:blipFill>
        <p:spPr>
          <a:xfrm>
            <a:off x="6320848" y="985037"/>
            <a:ext cx="2511452" cy="1559801"/>
          </a:xfrm>
          <a:prstGeom prst="rect">
            <a:avLst/>
          </a:prstGeom>
        </p:spPr>
      </p:pic>
      <p:sp>
        <p:nvSpPr>
          <p:cNvPr id="4" name="TextBox 3">
            <a:extLst>
              <a:ext uri="{FF2B5EF4-FFF2-40B4-BE49-F238E27FC236}">
                <a16:creationId xmlns:a16="http://schemas.microsoft.com/office/drawing/2014/main" id="{A184876C-D131-0343-B1EC-E9974DB4346A}"/>
              </a:ext>
            </a:extLst>
          </p:cNvPr>
          <p:cNvSpPr txBox="1"/>
          <p:nvPr/>
        </p:nvSpPr>
        <p:spPr>
          <a:xfrm>
            <a:off x="6327702" y="2571750"/>
            <a:ext cx="2542684" cy="307777"/>
          </a:xfrm>
          <a:prstGeom prst="rect">
            <a:avLst/>
          </a:prstGeom>
          <a:noFill/>
        </p:spPr>
        <p:txBody>
          <a:bodyPr wrap="none" rtlCol="0">
            <a:spAutoFit/>
          </a:bodyPr>
          <a:lstStyle/>
          <a:p>
            <a:pPr algn="ctr"/>
            <a:r>
              <a:rPr lang="en-US" dirty="0">
                <a:hlinkClick r:id="rId7"/>
              </a:rPr>
              <a:t>https://</a:t>
            </a:r>
            <a:r>
              <a:rPr lang="en-US" dirty="0" err="1">
                <a:hlinkClick r:id="rId7"/>
              </a:rPr>
              <a:t>youtu.be</a:t>
            </a:r>
            <a:r>
              <a:rPr lang="en-US" dirty="0">
                <a:hlinkClick r:id="rId7"/>
              </a:rPr>
              <a:t>/uNjxe8ShM-8</a:t>
            </a:r>
            <a:endParaRPr lang="en-TW" dirty="0"/>
          </a:p>
        </p:txBody>
      </p:sp>
    </p:spTree>
    <p:extLst>
      <p:ext uri="{BB962C8B-B14F-4D97-AF65-F5344CB8AC3E}">
        <p14:creationId xmlns:p14="http://schemas.microsoft.com/office/powerpoint/2010/main" val="666396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91</a:t>
            </a:fld>
            <a:endParaRPr lang="en-US"/>
          </a:p>
        </p:txBody>
      </p:sp>
    </p:spTree>
    <p:extLst>
      <p:ext uri="{BB962C8B-B14F-4D97-AF65-F5344CB8AC3E}">
        <p14:creationId xmlns:p14="http://schemas.microsoft.com/office/powerpoint/2010/main" val="34444137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92</a:t>
            </a:fld>
            <a:endParaRPr lang="en-US"/>
          </a:p>
        </p:txBody>
      </p:sp>
    </p:spTree>
    <p:extLst>
      <p:ext uri="{BB962C8B-B14F-4D97-AF65-F5344CB8AC3E}">
        <p14:creationId xmlns:p14="http://schemas.microsoft.com/office/powerpoint/2010/main" val="40944949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extLst>
      <p:ext uri="{BB962C8B-B14F-4D97-AF65-F5344CB8AC3E}">
        <p14:creationId xmlns:p14="http://schemas.microsoft.com/office/powerpoint/2010/main" val="21018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94</a:t>
            </a:fld>
            <a:endParaRPr lang="en-US"/>
          </a:p>
        </p:txBody>
      </p:sp>
    </p:spTree>
    <p:extLst>
      <p:ext uri="{BB962C8B-B14F-4D97-AF65-F5344CB8AC3E}">
        <p14:creationId xmlns:p14="http://schemas.microsoft.com/office/powerpoint/2010/main" val="13511375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95</a:t>
            </a:fld>
            <a:endParaRPr lang="en-US"/>
          </a:p>
        </p:txBody>
      </p:sp>
    </p:spTree>
    <p:extLst>
      <p:ext uri="{BB962C8B-B14F-4D97-AF65-F5344CB8AC3E}">
        <p14:creationId xmlns:p14="http://schemas.microsoft.com/office/powerpoint/2010/main" val="4533687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Why are Names important?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dirty="0"/>
          </a:p>
        </p:txBody>
      </p:sp>
      <p:sp>
        <p:nvSpPr>
          <p:cNvPr id="6" name="Text Placeholder 5">
            <a:extLst>
              <a:ext uri="{FF2B5EF4-FFF2-40B4-BE49-F238E27FC236}">
                <a16:creationId xmlns:a16="http://schemas.microsoft.com/office/drawing/2014/main" id="{0ECA53CB-84A9-384A-81E5-F397C097A14A}"/>
              </a:ext>
            </a:extLst>
          </p:cNvPr>
          <p:cNvSpPr>
            <a:spLocks noGrp="1"/>
          </p:cNvSpPr>
          <p:nvPr>
            <p:ph type="body" idx="1"/>
          </p:nvPr>
        </p:nvSpPr>
        <p:spPr/>
        <p:txBody>
          <a:bodyPr/>
          <a:lstStyle/>
          <a:p>
            <a:r>
              <a:rPr lang="en-TW" dirty="0"/>
              <a:t>A generic pool of conceptual handles for computation</a:t>
            </a:r>
          </a:p>
          <a:p>
            <a:r>
              <a:rPr lang="en-TW" dirty="0"/>
              <a:t>Some times it is better to keep all names (terms) neutral</a:t>
            </a:r>
          </a:p>
          <a:p>
            <a:r>
              <a:rPr lang="en-TW" dirty="0"/>
              <a:t>By assigning unique and countable names to a domain, it allows the naming systems to be reused or evolved for future use.</a:t>
            </a:r>
          </a:p>
          <a:p>
            <a:r>
              <a:rPr lang="en-TW" dirty="0"/>
              <a:t>Many of the computing/logical systems are universal</a:t>
            </a:r>
          </a:p>
          <a:p>
            <a:pPr lvl="1"/>
            <a:r>
              <a:rPr lang="en-TW" dirty="0"/>
              <a:t>They can be reused by many applications</a:t>
            </a:r>
          </a:p>
          <a:p>
            <a:pPr lvl="1"/>
            <a:r>
              <a:rPr lang="en-TW" dirty="0"/>
              <a:t>Logical Systems have been studied extensively, and may possess desirable properties</a:t>
            </a:r>
          </a:p>
          <a:p>
            <a:pPr lvl="2"/>
            <a:r>
              <a:rPr lang="en-TW" dirty="0"/>
              <a:t>Soundness and Completeness</a:t>
            </a:r>
          </a:p>
          <a:p>
            <a:endParaRPr lang="en-TW" dirty="0"/>
          </a:p>
        </p:txBody>
      </p:sp>
    </p:spTree>
    <p:extLst>
      <p:ext uri="{BB962C8B-B14F-4D97-AF65-F5344CB8AC3E}">
        <p14:creationId xmlns:p14="http://schemas.microsoft.com/office/powerpoint/2010/main" val="3028254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Computable Logic and Types of “Birds”</a:t>
            </a:r>
            <a:endParaRPr dirty="0">
              <a:solidFill>
                <a:schemeClr val="tx1"/>
              </a:solidFill>
            </a:endParaRPr>
          </a:p>
        </p:txBody>
      </p:sp>
      <p:pic>
        <p:nvPicPr>
          <p:cNvPr id="2" name="Picture 1">
            <a:hlinkClick r:id="rId3"/>
            <a:extLst>
              <a:ext uri="{FF2B5EF4-FFF2-40B4-BE49-F238E27FC236}">
                <a16:creationId xmlns:a16="http://schemas.microsoft.com/office/drawing/2014/main" id="{E1ECE169-7E65-294C-9AD9-6CBDB60F78BA}"/>
              </a:ext>
            </a:extLst>
          </p:cNvPr>
          <p:cNvPicPr>
            <a:picLocks noChangeAspect="1"/>
          </p:cNvPicPr>
          <p:nvPr/>
        </p:nvPicPr>
        <p:blipFill>
          <a:blip r:embed="rId4"/>
          <a:stretch>
            <a:fillRect/>
          </a:stretch>
        </p:blipFill>
        <p:spPr>
          <a:xfrm>
            <a:off x="1644398" y="1017725"/>
            <a:ext cx="5855204" cy="3854547"/>
          </a:xfrm>
          <a:prstGeom prst="rect">
            <a:avLst/>
          </a:prstGeom>
        </p:spPr>
      </p:pic>
    </p:spTree>
    <p:extLst>
      <p:ext uri="{BB962C8B-B14F-4D97-AF65-F5344CB8AC3E}">
        <p14:creationId xmlns:p14="http://schemas.microsoft.com/office/powerpoint/2010/main" val="32155107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Names of Birds (Functions)</a:t>
            </a:r>
            <a:endParaRPr dirty="0">
              <a:solidFill>
                <a:schemeClr val="tx1"/>
              </a:solidFill>
            </a:endParaRPr>
          </a:p>
        </p:txBody>
      </p:sp>
      <p:pic>
        <p:nvPicPr>
          <p:cNvPr id="3" name="Picture 2">
            <a:hlinkClick r:id="rId3"/>
            <a:extLst>
              <a:ext uri="{FF2B5EF4-FFF2-40B4-BE49-F238E27FC236}">
                <a16:creationId xmlns:a16="http://schemas.microsoft.com/office/drawing/2014/main" id="{15F9DD8E-1F8E-474E-82BE-4743D1626A65}"/>
              </a:ext>
            </a:extLst>
          </p:cNvPr>
          <p:cNvPicPr>
            <a:picLocks noChangeAspect="1"/>
          </p:cNvPicPr>
          <p:nvPr/>
        </p:nvPicPr>
        <p:blipFill>
          <a:blip r:embed="rId4"/>
          <a:stretch>
            <a:fillRect/>
          </a:stretch>
        </p:blipFill>
        <p:spPr>
          <a:xfrm>
            <a:off x="174540" y="1911096"/>
            <a:ext cx="2844760" cy="1778508"/>
          </a:xfrm>
          <a:prstGeom prst="rect">
            <a:avLst/>
          </a:prstGeom>
        </p:spPr>
      </p:pic>
      <p:pic>
        <p:nvPicPr>
          <p:cNvPr id="4" name="Picture 3">
            <a:hlinkClick r:id="rId5"/>
            <a:extLst>
              <a:ext uri="{FF2B5EF4-FFF2-40B4-BE49-F238E27FC236}">
                <a16:creationId xmlns:a16="http://schemas.microsoft.com/office/drawing/2014/main" id="{0051E1AA-3069-684D-A580-D86F0B155592}"/>
              </a:ext>
            </a:extLst>
          </p:cNvPr>
          <p:cNvPicPr>
            <a:picLocks noChangeAspect="1"/>
          </p:cNvPicPr>
          <p:nvPr/>
        </p:nvPicPr>
        <p:blipFill>
          <a:blip r:embed="rId6"/>
          <a:stretch>
            <a:fillRect/>
          </a:stretch>
        </p:blipFill>
        <p:spPr>
          <a:xfrm>
            <a:off x="3090327" y="1243584"/>
            <a:ext cx="5741973" cy="3241548"/>
          </a:xfrm>
          <a:prstGeom prst="rect">
            <a:avLst/>
          </a:prstGeom>
        </p:spPr>
      </p:pic>
    </p:spTree>
    <p:extLst>
      <p:ext uri="{BB962C8B-B14F-4D97-AF65-F5344CB8AC3E}">
        <p14:creationId xmlns:p14="http://schemas.microsoft.com/office/powerpoint/2010/main" val="32668365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1756</TotalTime>
  <Words>4467</Words>
  <Application>Microsoft Macintosh PowerPoint</Application>
  <PresentationFormat>On-screen Show (16:9)</PresentationFormat>
  <Paragraphs>730</Paragraphs>
  <Slides>105</Slides>
  <Notes>70</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105</vt:i4>
      </vt:variant>
    </vt:vector>
  </HeadingPairs>
  <TitlesOfParts>
    <vt:vector size="125"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Abstract Specification</vt:lpstr>
      <vt:lpstr>Prelude</vt:lpstr>
      <vt:lpstr>Architectural Analysis has its roots in Math</vt:lpstr>
      <vt:lpstr>The Hierarchy of Complexity</vt:lpstr>
      <vt:lpstr>An example of Automaton</vt:lpstr>
      <vt:lpstr>The Notion of Universal Component/Instruction</vt:lpstr>
      <vt:lpstr>Computational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Soundness</vt:lpstr>
      <vt:lpstr>Classifying Architecture based on Spacetime properties</vt:lpstr>
      <vt:lpstr>Processing logic: fetch-execute cycle</vt:lpstr>
      <vt:lpstr>Computer-on-a-chip interface</vt:lpstr>
      <vt:lpstr>Computer-on-a-chip implementation</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Perspective: from here to a “real” computer</vt:lpstr>
      <vt:lpstr>PowerPoint Presentation</vt:lpstr>
      <vt:lpstr>See How a CPU Work</vt:lpstr>
      <vt:lpstr>Computing Architectures associated with Tools</vt:lpstr>
      <vt:lpstr>Computer Architecture: A Quantitative Approach</vt:lpstr>
      <vt:lpstr>PowerPoint Presentation</vt:lpstr>
      <vt:lpstr>Formulas for Comp. Arch. I</vt:lpstr>
      <vt:lpstr>Formulas for Comp. Arch. II</vt:lpstr>
      <vt:lpstr>Formulas for Comp. Arch. III</vt:lpstr>
      <vt:lpstr>Formulas for Comp. Arch. IV</vt:lpstr>
      <vt:lpstr>Summary</vt:lpstr>
      <vt:lpstr>Questions</vt:lpstr>
      <vt:lpstr>Appendix</vt:lpstr>
      <vt:lpstr>Computing bottleneck is limited by Data Synchronization (Entanglement)</vt:lpstr>
      <vt:lpstr>How Internet Works by Ben Eater</vt:lpstr>
      <vt:lpstr>How to conduct  counting and abstract counting reliably across spacetime?</vt:lpstr>
      <vt:lpstr>A Common Trick in Data Verification</vt:lpstr>
      <vt:lpstr>Accountants and the Invention of Writing</vt:lpstr>
      <vt:lpstr>Double Entry Book Keeping is the foundation of Capitalism</vt:lpstr>
      <vt:lpstr>A Timeless Computing Architectural Element</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Why are Names important?</vt:lpstr>
      <vt:lpstr>Computable Logic and Types of “Birds”</vt:lpstr>
      <vt:lpstr>The Names of Birds (Functions)</vt:lpstr>
      <vt:lpstr>Associating neutral names to ideas has utility </vt:lpstr>
      <vt:lpstr>Temporal Logic: assign names to Behavioral Properties</vt:lpstr>
      <vt:lpstr>TLA+ can help analyzed Architectural Properties</vt:lpstr>
      <vt:lpstr>In DevOps/CICD Jenkins holds the key!</vt:lpstr>
      <vt:lpstr>Jenkins actions are managed in the Namespaces of Plug-ins</vt:lpstr>
      <vt:lpstr>Hamilton/Lagrangian action formalism can be operationalized!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506</cp:revision>
  <dcterms:modified xsi:type="dcterms:W3CDTF">2020-10-21T07:42:40Z</dcterms:modified>
</cp:coreProperties>
</file>